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embedTrueTypeFonts="1">
  <p:sldMasterIdLst>
    <p:sldMasterId id="2147483648" r:id="rId1"/>
  </p:sldMasterIdLst>
  <p:notesMasterIdLst>
    <p:notesMasterId r:id="rId12"/>
  </p:notesMasterIdLst>
  <p:sldIdLst>
    <p:sldId id="314" r:id="rId2"/>
    <p:sldId id="285" r:id="rId3"/>
    <p:sldId id="315" r:id="rId4"/>
    <p:sldId id="316" r:id="rId5"/>
    <p:sldId id="317" r:id="rId6"/>
    <p:sldId id="318" r:id="rId7"/>
    <p:sldId id="319" r:id="rId8"/>
    <p:sldId id="320" r:id="rId9"/>
    <p:sldId id="321" r:id="rId10"/>
    <p:sldId id="322" r:id="rId11"/>
  </p:sldIdLst>
  <p:sldSz cx="12192000" cy="6858000"/>
  <p:notesSz cx="6858000" cy="9144000"/>
  <p:embeddedFontLst>
    <p:embeddedFont>
      <p:font typeface="AMS Laborat" pitchFamily="50" charset="0"/>
      <p:regular r:id="rId13"/>
      <p:bold r:id="rId14"/>
      <p:italic r:id="rId15"/>
      <p:boldItalic r:id="rId16"/>
    </p:embeddedFont>
    <p:embeddedFont>
      <p:font typeface="AMS Laborat Medium" pitchFamily="50" charset="0"/>
      <p:regular r:id="rId17"/>
      <p:italic r:id="rId18"/>
    </p:embeddedFont>
  </p:embeddedFontLst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bschnitt" id="{CD67BDC5-92CF-4ACB-97F2-81510F462625}">
          <p14:sldIdLst>
            <p14:sldId id="314"/>
            <p14:sldId id="285"/>
            <p14:sldId id="315"/>
            <p14:sldId id="316"/>
            <p14:sldId id="317"/>
            <p14:sldId id="318"/>
            <p14:sldId id="319"/>
            <p14:sldId id="320"/>
            <p14:sldId id="321"/>
            <p14:sldId id="322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B31F59C-9DC6-3D51-F931-69B989435075}" name="Gottfried Maurer" initials="GM" userId="S-1-5-21-2272259584-3018142092-2987375738-17278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66"/>
    <a:srgbClr val="33CC33"/>
    <a:srgbClr val="004F9F"/>
    <a:srgbClr val="E4002D"/>
    <a:srgbClr val="8000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352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678" y="10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font" Target="fonts/font6.fnt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5.fntdata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23" Type="http://schemas.microsoft.com/office/2018/10/relationships/authors" Target="authors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D3741C-AC7D-4CFA-9E47-35F198744BF8}" type="datetimeFigureOut">
              <a:rPr lang="de-DE" smtClean="0"/>
              <a:t>24.02.2026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5816F4-E242-4411-8EDC-7F339547573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98990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5816F4-E242-4411-8EDC-7F3395475736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881155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ußzeilenplatzhalt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AMS NÖ - FÖR</a:t>
            </a:r>
            <a:endParaRPr lang="de-DE" dirty="0"/>
          </a:p>
        </p:txBody>
      </p:sp>
      <p:pic>
        <p:nvPicPr>
          <p:cNvPr id="4" name="Grafik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4" y="-3857"/>
            <a:ext cx="12198864" cy="6861861"/>
          </a:xfrm>
          <a:prstGeom prst="rect">
            <a:avLst/>
          </a:prstGeom>
        </p:spPr>
      </p:pic>
      <p:pic>
        <p:nvPicPr>
          <p:cNvPr id="6" name="Grafik 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3773" y="5588109"/>
            <a:ext cx="2058227" cy="1269891"/>
          </a:xfrm>
          <a:prstGeom prst="rect">
            <a:avLst/>
          </a:prstGeom>
        </p:spPr>
      </p:pic>
      <p:sp>
        <p:nvSpPr>
          <p:cNvPr id="12" name="Textplatzhalter 11"/>
          <p:cNvSpPr>
            <a:spLocks noGrp="1"/>
          </p:cNvSpPr>
          <p:nvPr>
            <p:ph type="body" sz="quarter" idx="11" hasCustomPrompt="1"/>
          </p:nvPr>
        </p:nvSpPr>
        <p:spPr>
          <a:xfrm>
            <a:off x="2864" y="6327978"/>
            <a:ext cx="8238947" cy="539750"/>
          </a:xfrm>
        </p:spPr>
        <p:txBody>
          <a:bodyPr lIns="594000"/>
          <a:lstStyle>
            <a:lvl1pPr marL="0" indent="0">
              <a:buNone/>
              <a:defRPr sz="1600">
                <a:solidFill>
                  <a:srgbClr val="004F9F"/>
                </a:solidFill>
                <a:latin typeface="AMS Laborat Medium" pitchFamily="50" charset="0"/>
                <a:ea typeface="AMS Laborat Medium" pitchFamily="50" charset="0"/>
              </a:defRPr>
            </a:lvl1pPr>
            <a:lvl2pPr marL="457200" indent="0">
              <a:buNone/>
              <a:defRPr sz="1600">
                <a:solidFill>
                  <a:srgbClr val="004F9F"/>
                </a:solidFill>
                <a:latin typeface="AMS Laborat Medium" pitchFamily="50" charset="0"/>
                <a:ea typeface="AMS Laborat Medium" pitchFamily="50" charset="0"/>
              </a:defRPr>
            </a:lvl2pPr>
            <a:lvl3pPr marL="914400" indent="0">
              <a:buNone/>
              <a:defRPr sz="1600">
                <a:solidFill>
                  <a:srgbClr val="004F9F"/>
                </a:solidFill>
                <a:latin typeface="AMS Laborat Medium" pitchFamily="50" charset="0"/>
                <a:ea typeface="AMS Laborat Medium" pitchFamily="50" charset="0"/>
              </a:defRPr>
            </a:lvl3pPr>
            <a:lvl4pPr marL="1371600" indent="0">
              <a:buNone/>
              <a:defRPr sz="1600">
                <a:solidFill>
                  <a:srgbClr val="004F9F"/>
                </a:solidFill>
                <a:latin typeface="AMS Laborat Medium" pitchFamily="50" charset="0"/>
                <a:ea typeface="AMS Laborat Medium" pitchFamily="50" charset="0"/>
              </a:defRPr>
            </a:lvl4pPr>
            <a:lvl5pPr marL="1828800" indent="0">
              <a:buNone/>
              <a:defRPr sz="1600">
                <a:solidFill>
                  <a:srgbClr val="004F9F"/>
                </a:solidFill>
                <a:latin typeface="AMS Laborat Medium" pitchFamily="50" charset="0"/>
                <a:ea typeface="AMS Laborat Medium" pitchFamily="50" charset="0"/>
              </a:defRPr>
            </a:lvl5pPr>
          </a:lstStyle>
          <a:p>
            <a:pPr lvl="0"/>
            <a:r>
              <a:rPr lang="de-DE" dirty="0"/>
              <a:t>AMS Niederösterreich</a:t>
            </a:r>
          </a:p>
        </p:txBody>
      </p:sp>
    </p:spTree>
    <p:extLst>
      <p:ext uri="{BB962C8B-B14F-4D97-AF65-F5344CB8AC3E}">
        <p14:creationId xmlns:p14="http://schemas.microsoft.com/office/powerpoint/2010/main" val="15887285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 marL="0" indent="0">
              <a:lnSpc>
                <a:spcPct val="100000"/>
              </a:lnSpc>
              <a:defRPr sz="3200">
                <a:solidFill>
                  <a:srgbClr val="004F9F"/>
                </a:solidFill>
                <a:latin typeface="AMS Laborat Medium" pitchFamily="50" charset="0"/>
                <a:ea typeface="AMS Laborat Medium" pitchFamily="50" charset="0"/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21293" y="1614792"/>
            <a:ext cx="11232380" cy="4562172"/>
          </a:xfrm>
        </p:spPr>
        <p:txBody>
          <a:bodyPr>
            <a:noAutofit/>
          </a:bodyPr>
          <a:lstStyle>
            <a:lvl1pPr>
              <a:defRPr sz="2800">
                <a:solidFill>
                  <a:srgbClr val="004F9F"/>
                </a:solidFill>
                <a:latin typeface="AMS Laborat" pitchFamily="50" charset="0"/>
                <a:ea typeface="AMS Laborat" pitchFamily="50" charset="0"/>
              </a:defRPr>
            </a:lvl1pPr>
            <a:lvl2pPr marL="685800" indent="-228600">
              <a:buClr>
                <a:srgbClr val="004F9F"/>
              </a:buClr>
              <a:buFont typeface="Arial" panose="020B0604020202020204" pitchFamily="34" charset="0"/>
              <a:buChar char="•"/>
              <a:defRPr sz="2400">
                <a:solidFill>
                  <a:srgbClr val="004F9F"/>
                </a:solidFill>
                <a:latin typeface="AMS Laborat" pitchFamily="50" charset="0"/>
                <a:ea typeface="AMS Laborat" pitchFamily="50" charset="0"/>
              </a:defRPr>
            </a:lvl2pPr>
            <a:lvl3pPr marL="1257300" indent="-342900">
              <a:buClr>
                <a:srgbClr val="004F9F"/>
              </a:buClr>
              <a:buFont typeface="AMS Laborat" pitchFamily="50" charset="0"/>
              <a:buChar char="−"/>
              <a:defRPr sz="2000">
                <a:solidFill>
                  <a:srgbClr val="004F9F"/>
                </a:solidFill>
                <a:latin typeface="AMS Laborat" pitchFamily="50" charset="0"/>
                <a:ea typeface="AMS Laborat" pitchFamily="50" charset="0"/>
              </a:defRPr>
            </a:lvl3pPr>
            <a:lvl4pPr>
              <a:defRPr>
                <a:latin typeface="AMS Laborat" pitchFamily="50" charset="0"/>
                <a:ea typeface="AMS Laborat" pitchFamily="50" charset="0"/>
              </a:defRPr>
            </a:lvl4pPr>
            <a:lvl5pPr>
              <a:defRPr>
                <a:latin typeface="AMS Laborat" pitchFamily="50" charset="0"/>
                <a:ea typeface="AMS Laborat" pitchFamily="50" charset="0"/>
              </a:defRPr>
            </a:lvl5pPr>
          </a:lstStyle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10953927" y="6414932"/>
            <a:ext cx="799746" cy="365125"/>
          </a:xfrm>
        </p:spPr>
        <p:txBody>
          <a:bodyPr/>
          <a:lstStyle>
            <a:lvl1pPr>
              <a:defRPr sz="1200"/>
            </a:lvl1pPr>
          </a:lstStyle>
          <a:p>
            <a:fld id="{3C774924-75D7-4C14-AA28-80A89DA7EBFA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521294" y="6423603"/>
            <a:ext cx="9545652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rgbClr val="004F9F"/>
                </a:solidFill>
                <a:latin typeface="AMS Laborat" pitchFamily="50" charset="0"/>
                <a:ea typeface="AMS Laborat" pitchFamily="50" charset="0"/>
              </a:defRPr>
            </a:lvl1pPr>
          </a:lstStyle>
          <a:p>
            <a:r>
              <a:rPr lang="de-DE"/>
              <a:t>AMS NÖ - FÖR</a:t>
            </a:r>
            <a:endParaRPr lang="de-DE" dirty="0"/>
          </a:p>
        </p:txBody>
      </p:sp>
      <p:cxnSp>
        <p:nvCxnSpPr>
          <p:cNvPr id="8" name="Gerader Verbinder 7"/>
          <p:cNvCxnSpPr/>
          <p:nvPr userDrawn="1"/>
        </p:nvCxnSpPr>
        <p:spPr>
          <a:xfrm>
            <a:off x="0" y="1100444"/>
            <a:ext cx="10066946" cy="0"/>
          </a:xfrm>
          <a:prstGeom prst="line">
            <a:avLst/>
          </a:prstGeom>
          <a:ln w="50800">
            <a:gradFill>
              <a:gsLst>
                <a:gs pos="25000">
                  <a:srgbClr val="E4002D"/>
                </a:gs>
                <a:gs pos="0">
                  <a:schemeClr val="accent1">
                    <a:lumMod val="5000"/>
                    <a:lumOff val="95000"/>
                  </a:schemeClr>
                </a:gs>
                <a:gs pos="0">
                  <a:schemeClr val="accent1">
                    <a:lumMod val="45000"/>
                    <a:lumOff val="55000"/>
                  </a:schemeClr>
                </a:gs>
                <a:gs pos="0">
                  <a:srgbClr val="E4002D"/>
                </a:gs>
                <a:gs pos="100000">
                  <a:schemeClr val="bg1"/>
                </a:gs>
              </a:gsLst>
              <a:lin ang="0" scaled="0"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Gerader Verbinder 8"/>
          <p:cNvCxnSpPr/>
          <p:nvPr userDrawn="1"/>
        </p:nvCxnSpPr>
        <p:spPr>
          <a:xfrm flipV="1">
            <a:off x="10272409" y="6386350"/>
            <a:ext cx="1919591" cy="4724"/>
          </a:xfrm>
          <a:prstGeom prst="line">
            <a:avLst/>
          </a:prstGeom>
          <a:ln w="5080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0">
                  <a:srgbClr val="E4002D"/>
                </a:gs>
                <a:gs pos="27000">
                  <a:srgbClr val="E4002D"/>
                </a:gs>
                <a:gs pos="100000">
                  <a:schemeClr val="bg1"/>
                </a:gs>
              </a:gsLst>
              <a:lin ang="10800000" scaled="0"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14600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521293" y="1825625"/>
            <a:ext cx="5181600" cy="4351338"/>
          </a:xfrm>
        </p:spPr>
        <p:txBody>
          <a:bodyPr/>
          <a:lstStyle/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484524" y="1825625"/>
            <a:ext cx="5181600" cy="4351338"/>
          </a:xfrm>
        </p:spPr>
        <p:txBody>
          <a:bodyPr/>
          <a:lstStyle/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521293" y="6432521"/>
            <a:ext cx="9002086" cy="365125"/>
          </a:xfrm>
        </p:spPr>
        <p:txBody>
          <a:bodyPr/>
          <a:lstStyle/>
          <a:p>
            <a:r>
              <a:rPr lang="de-DE"/>
              <a:t>AMS NÖ - FÖR</a:t>
            </a:r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10953927" y="6416618"/>
            <a:ext cx="799746" cy="365125"/>
          </a:xfrm>
        </p:spPr>
        <p:txBody>
          <a:bodyPr/>
          <a:lstStyle/>
          <a:p>
            <a:fld id="{70AA2D52-71CD-403A-8A7D-9A5F81C56E4F}" type="slidenum">
              <a:rPr lang="de-DE" smtClean="0"/>
              <a:t>‹Nr.›</a:t>
            </a:fld>
            <a:endParaRPr lang="de-DE" dirty="0"/>
          </a:p>
        </p:txBody>
      </p:sp>
      <p:cxnSp>
        <p:nvCxnSpPr>
          <p:cNvPr id="8" name="Gerader Verbinder 7"/>
          <p:cNvCxnSpPr/>
          <p:nvPr userDrawn="1"/>
        </p:nvCxnSpPr>
        <p:spPr>
          <a:xfrm>
            <a:off x="0" y="1100444"/>
            <a:ext cx="10066946" cy="0"/>
          </a:xfrm>
          <a:prstGeom prst="line">
            <a:avLst/>
          </a:prstGeom>
          <a:ln w="50800">
            <a:gradFill>
              <a:gsLst>
                <a:gs pos="25000">
                  <a:srgbClr val="E4002D"/>
                </a:gs>
                <a:gs pos="0">
                  <a:schemeClr val="accent1">
                    <a:lumMod val="5000"/>
                    <a:lumOff val="95000"/>
                  </a:schemeClr>
                </a:gs>
                <a:gs pos="0">
                  <a:schemeClr val="accent1">
                    <a:lumMod val="45000"/>
                    <a:lumOff val="55000"/>
                  </a:schemeClr>
                </a:gs>
                <a:gs pos="0">
                  <a:srgbClr val="E4002D"/>
                </a:gs>
                <a:gs pos="100000">
                  <a:schemeClr val="bg1"/>
                </a:gs>
              </a:gsLst>
              <a:lin ang="0" scaled="0"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Gerader Verbinder 8"/>
          <p:cNvCxnSpPr/>
          <p:nvPr userDrawn="1"/>
        </p:nvCxnSpPr>
        <p:spPr>
          <a:xfrm flipV="1">
            <a:off x="10272409" y="6386350"/>
            <a:ext cx="1919591" cy="4724"/>
          </a:xfrm>
          <a:prstGeom prst="line">
            <a:avLst/>
          </a:prstGeom>
          <a:ln w="5080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0">
                  <a:srgbClr val="E4002D"/>
                </a:gs>
                <a:gs pos="27000">
                  <a:srgbClr val="E4002D"/>
                </a:gs>
                <a:gs pos="100000">
                  <a:schemeClr val="bg1"/>
                </a:gs>
              </a:gsLst>
              <a:lin ang="10800000" scaled="0"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8457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>
          <a:xfrm>
            <a:off x="521293" y="6432521"/>
            <a:ext cx="9002086" cy="365125"/>
          </a:xfrm>
        </p:spPr>
        <p:txBody>
          <a:bodyPr/>
          <a:lstStyle/>
          <a:p>
            <a:r>
              <a:rPr lang="de-DE"/>
              <a:t>AMS NÖ - FÖR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10953927" y="6416618"/>
            <a:ext cx="799746" cy="365125"/>
          </a:xfrm>
        </p:spPr>
        <p:txBody>
          <a:bodyPr/>
          <a:lstStyle/>
          <a:p>
            <a:fld id="{70AA2D52-71CD-403A-8A7D-9A5F81C56E4F}" type="slidenum">
              <a:rPr lang="de-DE" smtClean="0"/>
              <a:t>‹Nr.›</a:t>
            </a:fld>
            <a:endParaRPr lang="de-DE" dirty="0"/>
          </a:p>
        </p:txBody>
      </p:sp>
      <p:cxnSp>
        <p:nvCxnSpPr>
          <p:cNvPr id="5" name="Gerader Verbinder 4"/>
          <p:cNvCxnSpPr/>
          <p:nvPr userDrawn="1"/>
        </p:nvCxnSpPr>
        <p:spPr>
          <a:xfrm>
            <a:off x="0" y="1100444"/>
            <a:ext cx="10066946" cy="0"/>
          </a:xfrm>
          <a:prstGeom prst="line">
            <a:avLst/>
          </a:prstGeom>
          <a:ln w="50800">
            <a:gradFill>
              <a:gsLst>
                <a:gs pos="25000">
                  <a:srgbClr val="E4002D"/>
                </a:gs>
                <a:gs pos="0">
                  <a:schemeClr val="accent1">
                    <a:lumMod val="5000"/>
                    <a:lumOff val="95000"/>
                  </a:schemeClr>
                </a:gs>
                <a:gs pos="0">
                  <a:schemeClr val="accent1">
                    <a:lumMod val="45000"/>
                    <a:lumOff val="55000"/>
                  </a:schemeClr>
                </a:gs>
                <a:gs pos="0">
                  <a:srgbClr val="E4002D"/>
                </a:gs>
                <a:gs pos="100000">
                  <a:schemeClr val="bg1"/>
                </a:gs>
              </a:gsLst>
              <a:lin ang="0" scaled="0"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Gerader Verbinder 5"/>
          <p:cNvCxnSpPr/>
          <p:nvPr userDrawn="1"/>
        </p:nvCxnSpPr>
        <p:spPr>
          <a:xfrm flipV="1">
            <a:off x="10272409" y="6386350"/>
            <a:ext cx="1919591" cy="4724"/>
          </a:xfrm>
          <a:prstGeom prst="line">
            <a:avLst/>
          </a:prstGeom>
          <a:ln w="5080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0">
                  <a:srgbClr val="E4002D"/>
                </a:gs>
                <a:gs pos="27000">
                  <a:srgbClr val="E4002D"/>
                </a:gs>
                <a:gs pos="100000">
                  <a:schemeClr val="bg1"/>
                </a:gs>
              </a:gsLst>
              <a:lin ang="10800000" scaled="0"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el 1"/>
          <p:cNvSpPr>
            <a:spLocks noGrp="1"/>
          </p:cNvSpPr>
          <p:nvPr>
            <p:ph type="title"/>
          </p:nvPr>
        </p:nvSpPr>
        <p:spPr>
          <a:xfrm>
            <a:off x="521293" y="66600"/>
            <a:ext cx="9545653" cy="1024116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defRPr sz="3200">
                <a:solidFill>
                  <a:srgbClr val="004F9F"/>
                </a:solidFill>
                <a:latin typeface="AMS Laborat Medium" pitchFamily="50" charset="0"/>
                <a:ea typeface="AMS Laborat Medium" pitchFamily="50" charset="0"/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26626669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>
          <a:xfrm>
            <a:off x="521293" y="6432521"/>
            <a:ext cx="9002086" cy="365125"/>
          </a:xfrm>
        </p:spPr>
        <p:txBody>
          <a:bodyPr/>
          <a:lstStyle/>
          <a:p>
            <a:r>
              <a:rPr lang="de-DE"/>
              <a:t>AMS NÖ - FÖR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10953927" y="6416618"/>
            <a:ext cx="799746" cy="365125"/>
          </a:xfrm>
        </p:spPr>
        <p:txBody>
          <a:bodyPr/>
          <a:lstStyle/>
          <a:p>
            <a:fld id="{70AA2D52-71CD-403A-8A7D-9A5F81C56E4F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35001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521293" y="66600"/>
            <a:ext cx="9545653" cy="102411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de-DE" dirty="0"/>
              <a:t>Titelmasterformat durch Klicken bearbeiten zweizeilig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21293" y="1702340"/>
            <a:ext cx="11232380" cy="447462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953927" y="6408667"/>
            <a:ext cx="7997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004F9F"/>
                </a:solidFill>
                <a:latin typeface="AMS Laborat" pitchFamily="50" charset="0"/>
                <a:ea typeface="AMS Laborat" pitchFamily="50" charset="0"/>
              </a:defRPr>
            </a:lvl1pPr>
          </a:lstStyle>
          <a:p>
            <a:fld id="{3C774924-75D7-4C14-AA28-80A89DA7EBFA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8" name="Grafik 7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0852" y="14149"/>
            <a:ext cx="1895509" cy="1167940"/>
          </a:xfrm>
          <a:prstGeom prst="rect">
            <a:avLst/>
          </a:prstGeom>
        </p:spPr>
      </p:pic>
      <p:sp>
        <p:nvSpPr>
          <p:cNvPr id="13" name="Fußzeilenplatzhalter 12"/>
          <p:cNvSpPr>
            <a:spLocks noGrp="1"/>
          </p:cNvSpPr>
          <p:nvPr>
            <p:ph type="ftr" sz="quarter" idx="3"/>
          </p:nvPr>
        </p:nvSpPr>
        <p:spPr>
          <a:xfrm>
            <a:off x="521293" y="6424570"/>
            <a:ext cx="90020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4F9F"/>
                </a:solidFill>
                <a:latin typeface="AMS Laborat" pitchFamily="50" charset="0"/>
                <a:ea typeface="AMS Laborat" pitchFamily="50" charset="0"/>
              </a:defRPr>
            </a:lvl1pPr>
          </a:lstStyle>
          <a:p>
            <a:r>
              <a:rPr lang="de-DE"/>
              <a:t>AMS NÖ - FÖR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20208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5" r:id="rId3"/>
    <p:sldLayoutId id="2147483658" r:id="rId4"/>
    <p:sldLayoutId id="2147483659" r:id="rId5"/>
  </p:sldLayoutIdLst>
  <p:hf sldNum="0" hdr="0" dt="0"/>
  <p:txStyles>
    <p:titleStyle>
      <a:lvl1pPr marL="0" indent="0" algn="l" defTabSz="914400" rtl="0" eaLnBrk="1" latinLnBrk="0" hangingPunct="1">
        <a:lnSpc>
          <a:spcPct val="100000"/>
        </a:lnSpc>
        <a:spcBef>
          <a:spcPct val="0"/>
        </a:spcBef>
        <a:buNone/>
        <a:defRPr sz="3200" b="0" kern="1200">
          <a:solidFill>
            <a:srgbClr val="004F9F"/>
          </a:solidFill>
          <a:latin typeface="AMS Laborat Medium" pitchFamily="50" charset="0"/>
          <a:ea typeface="AMS Laborat Medium" pitchFamily="50" charset="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rgbClr val="004F9F"/>
        </a:buClr>
        <a:buFont typeface="AMS Laborat" pitchFamily="50" charset="0"/>
        <a:buChar char="▸"/>
        <a:defRPr sz="2800" kern="1200">
          <a:solidFill>
            <a:srgbClr val="004F9F"/>
          </a:solidFill>
          <a:latin typeface="AMS Laborat" pitchFamily="50" charset="0"/>
          <a:ea typeface="AMS Laborat" pitchFamily="50" charset="0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Clr>
          <a:srgbClr val="004F9F"/>
        </a:buClr>
        <a:buFont typeface="Arial" panose="020B0604020202020204" pitchFamily="34" charset="0"/>
        <a:buChar char="•"/>
        <a:defRPr sz="2400" kern="1200">
          <a:solidFill>
            <a:srgbClr val="004F9F"/>
          </a:solidFill>
          <a:latin typeface="AMS Laborat" pitchFamily="50" charset="0"/>
          <a:ea typeface="AMS Laborat" pitchFamily="50" charset="0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Clr>
          <a:srgbClr val="004F9F"/>
        </a:buClr>
        <a:buFont typeface="AMS Laborat" pitchFamily="50" charset="0"/>
        <a:buChar char="−"/>
        <a:defRPr sz="2000" kern="1200">
          <a:solidFill>
            <a:srgbClr val="004F9F"/>
          </a:solidFill>
          <a:latin typeface="AMS Laborat" pitchFamily="50" charset="0"/>
          <a:ea typeface="AMS Laborat" pitchFamily="50" charset="0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MS Laborat" pitchFamily="50" charset="0"/>
        <a:buChar char="▸"/>
        <a:defRPr sz="2000" kern="1200">
          <a:solidFill>
            <a:schemeClr val="tx1">
              <a:lumMod val="75000"/>
              <a:lumOff val="25000"/>
            </a:schemeClr>
          </a:solidFill>
          <a:latin typeface="AMS Laborat" pitchFamily="50" charset="0"/>
          <a:ea typeface="AMS Laborat" pitchFamily="50" charset="0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MS Laborat" pitchFamily="50" charset="0"/>
        <a:buChar char="▸"/>
        <a:defRPr sz="2000" kern="1200">
          <a:solidFill>
            <a:schemeClr val="tx1">
              <a:lumMod val="75000"/>
              <a:lumOff val="25000"/>
            </a:schemeClr>
          </a:solidFill>
          <a:latin typeface="AMS Laborat" pitchFamily="50" charset="0"/>
          <a:ea typeface="AMS Laborat" pitchFamily="50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BA9C2F-90A0-7953-D778-50952D17E9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elle 5">
            <a:extLst>
              <a:ext uri="{FF2B5EF4-FFF2-40B4-BE49-F238E27FC236}">
                <a16:creationId xmlns:a16="http://schemas.microsoft.com/office/drawing/2014/main" id="{EF72F098-2162-74D4-6225-4ACE2CF371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3192568"/>
              </p:ext>
            </p:extLst>
          </p:nvPr>
        </p:nvGraphicFramePr>
        <p:xfrm>
          <a:off x="0" y="1647131"/>
          <a:ext cx="8686803" cy="2401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9440">
                  <a:extLst>
                    <a:ext uri="{9D8B030D-6E8A-4147-A177-3AD203B41FA5}">
                      <a16:colId xmlns:a16="http://schemas.microsoft.com/office/drawing/2014/main" val="690247640"/>
                    </a:ext>
                  </a:extLst>
                </a:gridCol>
                <a:gridCol w="7867923">
                  <a:extLst>
                    <a:ext uri="{9D8B030D-6E8A-4147-A177-3AD203B41FA5}">
                      <a16:colId xmlns:a16="http://schemas.microsoft.com/office/drawing/2014/main" val="2069008761"/>
                    </a:ext>
                  </a:extLst>
                </a:gridCol>
                <a:gridCol w="409440">
                  <a:extLst>
                    <a:ext uri="{9D8B030D-6E8A-4147-A177-3AD203B41FA5}">
                      <a16:colId xmlns:a16="http://schemas.microsoft.com/office/drawing/2014/main" val="1081050074"/>
                    </a:ext>
                  </a:extLst>
                </a:gridCol>
              </a:tblGrid>
              <a:tr h="1099277"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4002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4000" b="1" dirty="0">
                          <a:ln w="9525"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latin typeface="AMS Laborat" pitchFamily="50" charset="0"/>
                          <a:ea typeface="AMS Laborat" pitchFamily="50" charset="0"/>
                        </a:rPr>
                        <a:t>Teilnahmezufriedenheit</a:t>
                      </a:r>
                    </a:p>
                    <a:p>
                      <a:r>
                        <a:rPr lang="de-DE" sz="4000" b="1" dirty="0">
                          <a:ln w="9525"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latin typeface="AMS Laborat" pitchFamily="50" charset="0"/>
                          <a:ea typeface="AMS Laborat" pitchFamily="50" charset="0"/>
                        </a:rPr>
                        <a:t>AMS NÖ - Förderung</a:t>
                      </a:r>
                    </a:p>
                  </a:txBody>
                  <a:tcPr marL="180000" marR="36000" marT="180000" marB="108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4002D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4002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4473393"/>
                  </a:ext>
                </a:extLst>
              </a:tr>
              <a:tr h="885312"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4002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800" b="1" dirty="0">
                          <a:solidFill>
                            <a:schemeClr val="bg1"/>
                          </a:solidFill>
                          <a:latin typeface="AMS Laborat" pitchFamily="50" charset="0"/>
                          <a:ea typeface="AMS Laborat" pitchFamily="50" charset="0"/>
                        </a:rPr>
                        <a:t>2026</a:t>
                      </a:r>
                    </a:p>
                  </a:txBody>
                  <a:tcPr marL="180000" marR="36000" marT="180000" marB="28800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4002D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4002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346039"/>
                  </a:ext>
                </a:extLst>
              </a:tr>
            </a:tbl>
          </a:graphicData>
        </a:graphic>
      </p:graphicFrame>
      <p:sp>
        <p:nvSpPr>
          <p:cNvPr id="2" name="Textplatzhalter 1">
            <a:extLst>
              <a:ext uri="{FF2B5EF4-FFF2-40B4-BE49-F238E27FC236}">
                <a16:creationId xmlns:a16="http://schemas.microsoft.com/office/drawing/2014/main" id="{39FDB57C-466E-76BA-7C63-AF5FEABA9B8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-2" y="6318250"/>
            <a:ext cx="8238947" cy="539750"/>
          </a:xfrm>
        </p:spPr>
        <p:txBody>
          <a:bodyPr/>
          <a:lstStyle/>
          <a:p>
            <a:endParaRPr lang="de-DE" dirty="0">
              <a:latin typeface="AMS Laborat" pitchFamily="50" charset="0"/>
              <a:ea typeface="AMS Laborat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07499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7278931-0D62-6078-4DEE-00274EE35E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800" b="1" dirty="0"/>
              <a:t>Zum Abschluss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FB34AC4-452D-1BAF-094E-D6A566104E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de-AT" sz="4000" dirty="0">
                <a:latin typeface="AMS Laborat Medium" pitchFamily="50" charset="0"/>
                <a:ea typeface="AMS Laborat Medium" pitchFamily="50" charset="0"/>
              </a:rPr>
              <a:t>Wir wünschen Ihnen </a:t>
            </a:r>
          </a:p>
          <a:p>
            <a:pPr marL="0" indent="0" algn="ctr">
              <a:buNone/>
            </a:pPr>
            <a:r>
              <a:rPr lang="de-AT" sz="4000" dirty="0">
                <a:latin typeface="AMS Laborat Medium" pitchFamily="50" charset="0"/>
                <a:ea typeface="AMS Laborat Medium" pitchFamily="50" charset="0"/>
              </a:rPr>
              <a:t>viel Erfolg und alles Gute für Ihre berufliche Zukunft!</a:t>
            </a:r>
          </a:p>
          <a:p>
            <a:pPr marL="0" indent="0" algn="ctr">
              <a:buNone/>
            </a:pPr>
            <a:endParaRPr lang="de-AT" sz="4000" dirty="0">
              <a:latin typeface="AMS Laborat Medium" pitchFamily="50" charset="0"/>
              <a:ea typeface="AMS Laborat Medium" pitchFamily="50" charset="0"/>
            </a:endParaRPr>
          </a:p>
          <a:p>
            <a:pPr marL="0" indent="0" algn="ctr">
              <a:buNone/>
            </a:pPr>
            <a:r>
              <a:rPr lang="de-AT" sz="4000" dirty="0">
                <a:latin typeface="AMS Laborat Medium" pitchFamily="50" charset="0"/>
                <a:ea typeface="AMS Laborat Medium" pitchFamily="50" charset="0"/>
              </a:rPr>
              <a:t>Ihr Arbeitsmarktservice NÖ</a:t>
            </a:r>
            <a:endParaRPr lang="de-DE" sz="4000" dirty="0">
              <a:latin typeface="AMS Laborat Medium" pitchFamily="50" charset="0"/>
              <a:ea typeface="AMS Laborat Medium" pitchFamily="50" charset="0"/>
            </a:endParaRP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20B2B1B-E260-E5E0-0A53-5D073B0077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AMS NÖ - FÖR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36815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z="2800" b="1" dirty="0"/>
              <a:t>Der Fragebogen</a:t>
            </a:r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41154779-4D99-5B5E-EC45-DCA224466E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1293" y="1406105"/>
            <a:ext cx="11232380" cy="4439371"/>
          </a:xfrm>
        </p:spPr>
        <p:txBody>
          <a:bodyPr/>
          <a:lstStyle/>
          <a:p>
            <a:r>
              <a:rPr lang="de-AT" dirty="0"/>
              <a:t>Direkt nach Kursende erhalten Sie den Link zur Teilnahmezufriedenheit – je nach Einstellung über das </a:t>
            </a:r>
            <a:r>
              <a:rPr lang="de-AT" dirty="0" err="1"/>
              <a:t>MeinAMS</a:t>
            </a:r>
            <a:r>
              <a:rPr lang="de-AT" dirty="0"/>
              <a:t>-Konto, per E‑Mail oder SMS. </a:t>
            </a:r>
          </a:p>
          <a:p>
            <a:endParaRPr lang="de-AT" dirty="0"/>
          </a:p>
          <a:p>
            <a:r>
              <a:rPr lang="de-AT" dirty="0"/>
              <a:t>Bitte nehmen Sie an der anonymen Umfrage teil – Ihr Feedback hilft uns, unsere Angebote gezielt zu verbessern und entscheidet mit, ob der Kurs in dieser Form weitergeführt wird.</a:t>
            </a:r>
          </a:p>
          <a:p>
            <a:pPr marL="0" indent="0" algn="ctr">
              <a:buNone/>
            </a:pPr>
            <a:endParaRPr lang="de-AT" u="sng" dirty="0"/>
          </a:p>
          <a:p>
            <a:pPr marL="0" indent="0" algn="ctr">
              <a:buNone/>
            </a:pPr>
            <a:r>
              <a:rPr lang="de-AT" u="sng" dirty="0"/>
              <a:t>Vielen Dank, dass Sie uns dabei unterstützen!</a:t>
            </a:r>
            <a:endParaRPr lang="de-DE" u="sng" dirty="0"/>
          </a:p>
        </p:txBody>
      </p:sp>
      <p:sp>
        <p:nvSpPr>
          <p:cNvPr id="2" name="Inhaltsplatzhalter 3">
            <a:extLst>
              <a:ext uri="{FF2B5EF4-FFF2-40B4-BE49-F238E27FC236}">
                <a16:creationId xmlns:a16="http://schemas.microsoft.com/office/drawing/2014/main" id="{1A66125C-C138-1CA1-F78C-FB51D48AAE29}"/>
              </a:ext>
            </a:extLst>
          </p:cNvPr>
          <p:cNvSpPr txBox="1">
            <a:spLocks/>
          </p:cNvSpPr>
          <p:nvPr/>
        </p:nvSpPr>
        <p:spPr>
          <a:xfrm>
            <a:off x="521293" y="1614024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rgbClr val="004F9F"/>
              </a:buClr>
              <a:buFont typeface="AMS Laborat" pitchFamily="50" charset="0"/>
              <a:buChar char="▸"/>
              <a:defRPr sz="2800" kern="1200">
                <a:solidFill>
                  <a:srgbClr val="004F9F"/>
                </a:solidFill>
                <a:latin typeface="AMS Laborat" pitchFamily="50" charset="0"/>
                <a:ea typeface="AMS Laborat" pitchFamily="50" charset="0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rgbClr val="004F9F"/>
              </a:buClr>
              <a:buFont typeface="Arial" panose="020B0604020202020204" pitchFamily="34" charset="0"/>
              <a:buChar char="•"/>
              <a:defRPr sz="2400" kern="1200">
                <a:solidFill>
                  <a:srgbClr val="004F9F"/>
                </a:solidFill>
                <a:latin typeface="AMS Laborat" pitchFamily="50" charset="0"/>
                <a:ea typeface="AMS Laborat" pitchFamily="50" charset="0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rgbClr val="004F9F"/>
              </a:buClr>
              <a:buFont typeface="AMS Laborat" pitchFamily="50" charset="0"/>
              <a:buChar char="−"/>
              <a:defRPr sz="2000" kern="1200">
                <a:solidFill>
                  <a:srgbClr val="004F9F"/>
                </a:solidFill>
                <a:latin typeface="AMS Laborat" pitchFamily="50" charset="0"/>
                <a:ea typeface="AMS Laborat" pitchFamily="50" charset="0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MS Laborat" pitchFamily="50" charset="0"/>
              <a:buChar char="▸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AMS Laborat" pitchFamily="50" charset="0"/>
                <a:ea typeface="AMS Laborat" pitchFamily="50" charset="0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MS Laborat" pitchFamily="50" charset="0"/>
              <a:buChar char="▸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AMS Laborat" pitchFamily="50" charset="0"/>
                <a:ea typeface="AMS Laborat" pitchFamily="50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endParaRPr lang="de-AT" sz="1800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31E9A38-3CBD-D47F-C200-BDF6C13B8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AMS NÖ - FÖR</a:t>
            </a:r>
          </a:p>
        </p:txBody>
      </p:sp>
    </p:spTree>
    <p:extLst>
      <p:ext uri="{BB962C8B-B14F-4D97-AF65-F5344CB8AC3E}">
        <p14:creationId xmlns:p14="http://schemas.microsoft.com/office/powerpoint/2010/main" val="28868587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C5F754D-9710-0697-97E6-C98A30DA69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800" b="1" dirty="0"/>
              <a:t>Die Bewertung</a:t>
            </a:r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F088E0BF-BAA1-1684-8112-F119D15D6AF8}"/>
              </a:ext>
            </a:extLst>
          </p:cNvPr>
          <p:cNvSpPr/>
          <p:nvPr/>
        </p:nvSpPr>
        <p:spPr>
          <a:xfrm>
            <a:off x="791677" y="1926554"/>
            <a:ext cx="1968301" cy="489475"/>
          </a:xfrm>
          <a:prstGeom prst="rect">
            <a:avLst/>
          </a:prstGeom>
          <a:solidFill>
            <a:srgbClr val="33CC33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E0B4BDE9-BE41-8D48-BCB7-99ABCE4F3380}"/>
              </a:ext>
            </a:extLst>
          </p:cNvPr>
          <p:cNvSpPr/>
          <p:nvPr/>
        </p:nvSpPr>
        <p:spPr>
          <a:xfrm>
            <a:off x="791676" y="2482926"/>
            <a:ext cx="1968301" cy="489475"/>
          </a:xfrm>
          <a:prstGeom prst="rect">
            <a:avLst/>
          </a:prstGeom>
          <a:solidFill>
            <a:srgbClr val="66FF6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1516BF3-B542-E9FA-2A47-1E9D34445A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809" y="1321494"/>
            <a:ext cx="11303873" cy="4872272"/>
          </a:xfrm>
          <a:noFill/>
        </p:spPr>
        <p:txBody>
          <a:bodyPr/>
          <a:lstStyle/>
          <a:p>
            <a:pPr marL="0" indent="0">
              <a:buNone/>
            </a:pPr>
            <a:r>
              <a:rPr lang="de-AT" dirty="0"/>
              <a:t>So funktioniert die Bewertungsskala von 1 bis 6</a:t>
            </a:r>
          </a:p>
          <a:p>
            <a:r>
              <a:rPr lang="de-AT" dirty="0"/>
              <a:t>1= sehr gut </a:t>
            </a:r>
          </a:p>
          <a:p>
            <a:r>
              <a:rPr lang="de-AT" dirty="0"/>
              <a:t>2 = gut</a:t>
            </a:r>
          </a:p>
          <a:p>
            <a:r>
              <a:rPr lang="de-AT" dirty="0"/>
              <a:t>3 = mangelhaft</a:t>
            </a:r>
          </a:p>
          <a:p>
            <a:r>
              <a:rPr lang="de-AT" dirty="0"/>
              <a:t>4 = schlecht</a:t>
            </a:r>
          </a:p>
          <a:p>
            <a:r>
              <a:rPr lang="de-AT" dirty="0"/>
              <a:t>5 = sehr schlecht</a:t>
            </a:r>
          </a:p>
          <a:p>
            <a:r>
              <a:rPr lang="de-AT" dirty="0"/>
              <a:t>6 = ungenügend </a:t>
            </a:r>
          </a:p>
          <a:p>
            <a:pPr marL="0" indent="0">
              <a:buNone/>
            </a:pPr>
            <a:r>
              <a:rPr lang="de-AT" dirty="0"/>
              <a:t>Positive Bewertungen sind nur mit Note 1 oder 2 möglich.</a:t>
            </a:r>
          </a:p>
          <a:p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0C9AD0DC-E524-92E8-2D00-8E80ED8E2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AMS NÖ - FÖR</a:t>
            </a:r>
            <a:endParaRPr lang="de-DE" dirty="0"/>
          </a:p>
        </p:txBody>
      </p:sp>
      <p:graphicFrame>
        <p:nvGraphicFramePr>
          <p:cNvPr id="7" name="Objekt 3">
            <a:extLst>
              <a:ext uri="{FF2B5EF4-FFF2-40B4-BE49-F238E27FC236}">
                <a16:creationId xmlns:a16="http://schemas.microsoft.com/office/drawing/2014/main" id="{905F530A-8A7C-F0C2-B325-D2CE6D6300D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1237425"/>
              </p:ext>
            </p:extLst>
          </p:nvPr>
        </p:nvGraphicFramePr>
        <p:xfrm>
          <a:off x="2450321" y="5818543"/>
          <a:ext cx="6669088" cy="538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kument" r:id="rId2" imgW="5759285" imgH="464655" progId="Word.Document.12">
                  <p:embed/>
                </p:oleObj>
              </mc:Choice>
              <mc:Fallback>
                <p:oleObj name="Dokument" r:id="rId2" imgW="5759285" imgH="464655" progId="Word.Document.12">
                  <p:embed/>
                  <p:pic>
                    <p:nvPicPr>
                      <p:cNvPr id="23559" name="Objek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0321" y="5818543"/>
                        <a:ext cx="6669088" cy="538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067813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ECBE0D-E6A5-D818-0CB3-F5D555E8FD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800" b="1" dirty="0"/>
              <a:t>Bewertungs- und Feedbackfragen</a:t>
            </a:r>
          </a:p>
        </p:txBody>
      </p:sp>
      <p:pic>
        <p:nvPicPr>
          <p:cNvPr id="5" name="Inhaltsplatzhalter 4">
            <a:extLst>
              <a:ext uri="{FF2B5EF4-FFF2-40B4-BE49-F238E27FC236}">
                <a16:creationId xmlns:a16="http://schemas.microsoft.com/office/drawing/2014/main" id="{8F1EAB95-CE84-50DA-684E-3A00416A324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56000" y="1701951"/>
            <a:ext cx="10080000" cy="3454098"/>
          </a:xfrm>
          <a:prstGeom prst="rect">
            <a:avLst/>
          </a:prstGeom>
        </p:spPr>
      </p:pic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14479F8-5FEF-C47B-E548-85172AAAB0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AMS NÖ - FÖR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599161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4BC530BC-BC8B-9211-E423-137A30A98D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AMS NÖ - FÖR</a:t>
            </a:r>
            <a:endParaRPr lang="de-DE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61FE1401-A7BE-D6D6-1C54-49A59C1BB6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800" b="1" dirty="0"/>
              <a:t>Bewertungs- und Feedbackfragen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F2E29697-9FC4-2E6D-A883-7ED66956B3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6000" y="1701951"/>
            <a:ext cx="10080000" cy="34540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96835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BF9FD1B-BD85-4219-DAE7-BE9B6B1CE9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800" b="1" dirty="0"/>
              <a:t>Bewertungs- und Feedbackfragen</a:t>
            </a:r>
          </a:p>
        </p:txBody>
      </p:sp>
      <p:pic>
        <p:nvPicPr>
          <p:cNvPr id="5" name="Inhaltsplatzhalter 4">
            <a:extLst>
              <a:ext uri="{FF2B5EF4-FFF2-40B4-BE49-F238E27FC236}">
                <a16:creationId xmlns:a16="http://schemas.microsoft.com/office/drawing/2014/main" id="{3A93041E-61A7-B97C-AF7A-64A597B16F6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048703" y="1257206"/>
            <a:ext cx="9182226" cy="4822791"/>
          </a:xfrm>
          <a:prstGeom prst="rect">
            <a:avLst/>
          </a:prstGeom>
        </p:spPr>
      </p:pic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060AD154-220B-81F0-C151-D18EE00862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AMS NÖ - FÖR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681757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726D4D0-281F-502E-33EB-E810F36486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800" b="1" dirty="0"/>
              <a:t>Bewertungs- und Feedbackfragen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0951A2F0-3FF0-A5BD-6BED-56CC92CE5E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AMS NÖ - FÖR</a:t>
            </a:r>
            <a:endParaRPr lang="de-DE" dirty="0"/>
          </a:p>
        </p:txBody>
      </p:sp>
      <p:grpSp>
        <p:nvGrpSpPr>
          <p:cNvPr id="6" name="Group 4">
            <a:extLst>
              <a:ext uri="{FF2B5EF4-FFF2-40B4-BE49-F238E27FC236}">
                <a16:creationId xmlns:a16="http://schemas.microsoft.com/office/drawing/2014/main" id="{1B0103B4-F6A8-65B8-BA24-5CD8248AE5BE}"/>
              </a:ext>
            </a:extLst>
          </p:cNvPr>
          <p:cNvGrpSpPr>
            <a:grpSpLocks/>
          </p:cNvGrpSpPr>
          <p:nvPr/>
        </p:nvGrpSpPr>
        <p:grpSpPr bwMode="auto">
          <a:xfrm>
            <a:off x="1056000" y="1701000"/>
            <a:ext cx="10080000" cy="3456000"/>
            <a:chOff x="659" y="839"/>
            <a:chExt cx="6358" cy="2632"/>
          </a:xfrm>
        </p:grpSpPr>
        <p:sp>
          <p:nvSpPr>
            <p:cNvPr id="7" name="AutoShape 3">
              <a:extLst>
                <a:ext uri="{FF2B5EF4-FFF2-40B4-BE49-F238E27FC236}">
                  <a16:creationId xmlns:a16="http://schemas.microsoft.com/office/drawing/2014/main" id="{A09374DF-E0A3-385E-65DA-1A20F4307ADD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659" y="839"/>
              <a:ext cx="6358" cy="26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8" name="Rectangle 5">
              <a:extLst>
                <a:ext uri="{FF2B5EF4-FFF2-40B4-BE49-F238E27FC236}">
                  <a16:creationId xmlns:a16="http://schemas.microsoft.com/office/drawing/2014/main" id="{30C48538-2223-1323-4E51-492409D6A9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1" y="847"/>
              <a:ext cx="131" cy="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de-DE" altLang="de-DE" sz="16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8</a:t>
              </a:r>
              <a:endParaRPr kumimoji="0" lang="de-DE" altLang="de-DE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" name="Rectangle 6">
              <a:extLst>
                <a:ext uri="{FF2B5EF4-FFF2-40B4-BE49-F238E27FC236}">
                  <a16:creationId xmlns:a16="http://schemas.microsoft.com/office/drawing/2014/main" id="{F9BF4143-8886-1FB8-ED9C-7FCEC92EA1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2" y="847"/>
              <a:ext cx="3604" cy="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de-DE" altLang="de-DE" sz="16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. Wie beurteilen Sie den praktischen Nutzen der Schulung </a:t>
              </a:r>
              <a:endParaRPr kumimoji="0" lang="de-DE" altLang="de-DE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" name="Rectangle 7">
              <a:extLst>
                <a:ext uri="{FF2B5EF4-FFF2-40B4-BE49-F238E27FC236}">
                  <a16:creationId xmlns:a16="http://schemas.microsoft.com/office/drawing/2014/main" id="{D01C074D-C2CD-9382-90CF-EC17BEA049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0" y="847"/>
              <a:ext cx="483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de-DE" altLang="de-DE" sz="16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für Ihre</a:t>
              </a:r>
              <a:endParaRPr kumimoji="0" lang="de-DE" altLang="de-DE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" name="Rectangle 8">
              <a:extLst>
                <a:ext uri="{FF2B5EF4-FFF2-40B4-BE49-F238E27FC236}">
                  <a16:creationId xmlns:a16="http://schemas.microsoft.com/office/drawing/2014/main" id="{ABCFB2BC-0DA6-8DF2-3E8B-24B305170E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55" y="847"/>
              <a:ext cx="182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de-DE" altLang="de-DE" sz="16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    </a:t>
              </a:r>
              <a:endParaRPr kumimoji="0" lang="de-DE" altLang="de-DE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" name="Rectangle 9">
              <a:extLst>
                <a:ext uri="{FF2B5EF4-FFF2-40B4-BE49-F238E27FC236}">
                  <a16:creationId xmlns:a16="http://schemas.microsoft.com/office/drawing/2014/main" id="{56D74EB9-6F4B-50C3-1CFF-E9D0D54A6C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91" y="847"/>
              <a:ext cx="1164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de-DE" altLang="de-DE" sz="16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berufliche Zukunft</a:t>
              </a:r>
              <a:endParaRPr kumimoji="0" lang="de-DE" altLang="de-DE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" name="Rectangle 10">
              <a:extLst>
                <a:ext uri="{FF2B5EF4-FFF2-40B4-BE49-F238E27FC236}">
                  <a16:creationId xmlns:a16="http://schemas.microsoft.com/office/drawing/2014/main" id="{D1ABBA82-317B-12A0-5656-204133E876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88" y="847"/>
              <a:ext cx="188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de-DE" altLang="de-DE" sz="16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 </a:t>
              </a:r>
              <a:r>
                <a:rPr lang="de-DE" altLang="de-DE" sz="1600" b="1" dirty="0">
                  <a:solidFill>
                    <a:srgbClr val="000000"/>
                  </a:solidFill>
                </a:rPr>
                <a:t>?</a:t>
              </a:r>
              <a:r>
                <a:rPr kumimoji="0" lang="de-DE" altLang="de-DE" sz="16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de-DE" altLang="de-DE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" name="Rectangle 11">
              <a:extLst>
                <a:ext uri="{FF2B5EF4-FFF2-40B4-BE49-F238E27FC236}">
                  <a16:creationId xmlns:a16="http://schemas.microsoft.com/office/drawing/2014/main" id="{DB7A3843-0CA3-621B-AF7F-AF0D39F976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00" y="847"/>
              <a:ext cx="96" cy="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de-DE" altLang="de-DE" sz="16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de-DE" altLang="de-DE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" name="Rectangle 12">
              <a:extLst>
                <a:ext uri="{FF2B5EF4-FFF2-40B4-BE49-F238E27FC236}">
                  <a16:creationId xmlns:a16="http://schemas.microsoft.com/office/drawing/2014/main" id="{9B119EC2-600D-6195-86F9-8356B8AB97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1" y="993"/>
              <a:ext cx="96" cy="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de-DE" altLang="de-DE" sz="16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de-DE" altLang="de-DE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Rectangle 13">
              <a:extLst>
                <a:ext uri="{FF2B5EF4-FFF2-40B4-BE49-F238E27FC236}">
                  <a16:creationId xmlns:a16="http://schemas.microsoft.com/office/drawing/2014/main" id="{CBF03A54-3D21-0F0C-64B2-0B18521BB8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1" y="1141"/>
              <a:ext cx="92" cy="1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de-DE" altLang="de-DE" sz="16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de-DE" altLang="de-DE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Rectangle 14">
              <a:extLst>
                <a:ext uri="{FF2B5EF4-FFF2-40B4-BE49-F238E27FC236}">
                  <a16:creationId xmlns:a16="http://schemas.microsoft.com/office/drawing/2014/main" id="{13CF96F9-8590-6DE3-88A4-54FFD8D9D2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1" y="1285"/>
              <a:ext cx="92" cy="1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de-DE" altLang="de-DE" sz="16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de-DE" altLang="de-DE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" name="Rectangle 15">
              <a:extLst>
                <a:ext uri="{FF2B5EF4-FFF2-40B4-BE49-F238E27FC236}">
                  <a16:creationId xmlns:a16="http://schemas.microsoft.com/office/drawing/2014/main" id="{27AAF159-25D5-E8CE-D0C0-E0CD1DA905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1" y="1430"/>
              <a:ext cx="4821" cy="1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de-DE" altLang="de-DE" sz="16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sehr nützlich      1           2          3         4         5             6     überhaupt nicht nützlich</a:t>
              </a:r>
              <a:endParaRPr kumimoji="0" lang="de-DE" altLang="de-DE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" name="Rectangle 16">
              <a:extLst>
                <a:ext uri="{FF2B5EF4-FFF2-40B4-BE49-F238E27FC236}">
                  <a16:creationId xmlns:a16="http://schemas.microsoft.com/office/drawing/2014/main" id="{4B25748C-2F54-70D2-06B7-5EE4AE4E1E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27" y="1430"/>
              <a:ext cx="92" cy="1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de-DE" altLang="de-DE" sz="16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de-DE" altLang="de-DE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" name="Rectangle 17">
              <a:extLst>
                <a:ext uri="{FF2B5EF4-FFF2-40B4-BE49-F238E27FC236}">
                  <a16:creationId xmlns:a16="http://schemas.microsoft.com/office/drawing/2014/main" id="{F6914420-B3E6-1ABE-E709-BFDB813C73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1" y="1576"/>
              <a:ext cx="92" cy="1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de-DE" altLang="de-DE" sz="16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de-DE" altLang="de-DE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" name="Rectangle 18">
              <a:extLst>
                <a:ext uri="{FF2B5EF4-FFF2-40B4-BE49-F238E27FC236}">
                  <a16:creationId xmlns:a16="http://schemas.microsoft.com/office/drawing/2014/main" id="{E45E4286-50A0-2477-6E00-EC85B9A27C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1" y="1718"/>
              <a:ext cx="96" cy="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de-DE" altLang="de-DE" sz="16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de-DE" altLang="de-DE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" name="Rectangle 19">
              <a:extLst>
                <a:ext uri="{FF2B5EF4-FFF2-40B4-BE49-F238E27FC236}">
                  <a16:creationId xmlns:a16="http://schemas.microsoft.com/office/drawing/2014/main" id="{E14E5340-D5CA-5988-35A3-4C64E6A279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1" y="1863"/>
              <a:ext cx="96" cy="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de-DE" altLang="de-DE" sz="16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de-DE" altLang="de-DE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" name="Rectangle 20">
              <a:extLst>
                <a:ext uri="{FF2B5EF4-FFF2-40B4-BE49-F238E27FC236}">
                  <a16:creationId xmlns:a16="http://schemas.microsoft.com/office/drawing/2014/main" id="{1D211A54-ED00-0D91-3277-E01AF6822E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1" y="2007"/>
              <a:ext cx="96" cy="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de-DE" altLang="de-DE" sz="16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de-DE" altLang="de-DE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" name="Rectangle 21">
              <a:extLst>
                <a:ext uri="{FF2B5EF4-FFF2-40B4-BE49-F238E27FC236}">
                  <a16:creationId xmlns:a16="http://schemas.microsoft.com/office/drawing/2014/main" id="{F01FD4D7-9633-6D95-CC06-97D53AE33F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1" y="2154"/>
              <a:ext cx="131" cy="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de-DE" altLang="de-DE" sz="16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9</a:t>
              </a:r>
              <a:endParaRPr kumimoji="0" lang="de-DE" altLang="de-DE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5" name="Rectangle 22">
              <a:extLst>
                <a:ext uri="{FF2B5EF4-FFF2-40B4-BE49-F238E27FC236}">
                  <a16:creationId xmlns:a16="http://schemas.microsoft.com/office/drawing/2014/main" id="{67A898A7-B533-44CD-B46B-30081D92ED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2" y="2154"/>
              <a:ext cx="432" cy="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de-DE" altLang="de-DE" sz="16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. Was </a:t>
              </a:r>
              <a:endParaRPr kumimoji="0" lang="de-DE" altLang="de-DE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6" name="Rectangle 23">
              <a:extLst>
                <a:ext uri="{FF2B5EF4-FFF2-40B4-BE49-F238E27FC236}">
                  <a16:creationId xmlns:a16="http://schemas.microsoft.com/office/drawing/2014/main" id="{32C32020-D59B-A9BD-44CF-936B8D4598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96" y="2154"/>
              <a:ext cx="1398" cy="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de-DE" altLang="de-DE" sz="16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könnte Ihrer Meinung </a:t>
              </a:r>
              <a:endParaRPr kumimoji="0" lang="de-DE" altLang="de-DE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7" name="Rectangle 24">
              <a:extLst>
                <a:ext uri="{FF2B5EF4-FFF2-40B4-BE49-F238E27FC236}">
                  <a16:creationId xmlns:a16="http://schemas.microsoft.com/office/drawing/2014/main" id="{088F6769-00D2-E030-160B-4AA2C922A8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12" y="2154"/>
              <a:ext cx="395" cy="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de-DE" altLang="de-DE" sz="16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nach </a:t>
              </a:r>
              <a:endParaRPr kumimoji="0" lang="de-DE" altLang="de-DE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8" name="Rectangle 25">
              <a:extLst>
                <a:ext uri="{FF2B5EF4-FFF2-40B4-BE49-F238E27FC236}">
                  <a16:creationId xmlns:a16="http://schemas.microsoft.com/office/drawing/2014/main" id="{09E98E1B-434F-1091-B534-706A647A05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41" y="2154"/>
              <a:ext cx="210" cy="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de-DE" altLang="de-DE" sz="16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an</a:t>
              </a:r>
              <a:endParaRPr kumimoji="0" lang="de-DE" altLang="de-DE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9" name="Rectangle 26">
              <a:extLst>
                <a:ext uri="{FF2B5EF4-FFF2-40B4-BE49-F238E27FC236}">
                  <a16:creationId xmlns:a16="http://schemas.microsoft.com/office/drawing/2014/main" id="{71DA975C-1A57-8B00-46A0-2D72728271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9" y="2154"/>
              <a:ext cx="96" cy="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de-DE" altLang="de-DE" sz="16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de-DE" altLang="de-DE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0" name="Rectangle 27">
              <a:extLst>
                <a:ext uri="{FF2B5EF4-FFF2-40B4-BE49-F238E27FC236}">
                  <a16:creationId xmlns:a16="http://schemas.microsoft.com/office/drawing/2014/main" id="{A806AC4D-CCBE-9240-830C-38B4C5DBC8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24" y="2154"/>
              <a:ext cx="914" cy="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de-DE" altLang="de-DE" sz="16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der Schulung </a:t>
              </a:r>
              <a:endParaRPr kumimoji="0" lang="de-DE" altLang="de-DE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1" name="Rectangle 28">
              <a:extLst>
                <a:ext uri="{FF2B5EF4-FFF2-40B4-BE49-F238E27FC236}">
                  <a16:creationId xmlns:a16="http://schemas.microsoft.com/office/drawing/2014/main" id="{1BE62E69-E6A4-974C-1C73-379804600F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65" y="2154"/>
              <a:ext cx="741" cy="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de-DE" altLang="de-DE" sz="16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verbessert </a:t>
              </a:r>
              <a:endParaRPr kumimoji="0" lang="de-DE" altLang="de-DE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2" name="Rectangle 29">
              <a:extLst>
                <a:ext uri="{FF2B5EF4-FFF2-40B4-BE49-F238E27FC236}">
                  <a16:creationId xmlns:a16="http://schemas.microsoft.com/office/drawing/2014/main" id="{9A982F87-FA71-4CF0-F85E-4EFC91F979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37" y="2154"/>
              <a:ext cx="513" cy="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de-DE" altLang="de-DE" sz="16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werden</a:t>
              </a:r>
              <a:endParaRPr kumimoji="0" lang="de-DE" altLang="de-DE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3" name="Rectangle 30">
              <a:extLst>
                <a:ext uri="{FF2B5EF4-FFF2-40B4-BE49-F238E27FC236}">
                  <a16:creationId xmlns:a16="http://schemas.microsoft.com/office/drawing/2014/main" id="{E393BEBC-2D30-A163-E98A-AB6E059AF4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79" y="2154"/>
              <a:ext cx="138" cy="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de-DE" altLang="de-DE" sz="16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?</a:t>
              </a:r>
              <a:endParaRPr kumimoji="0" lang="de-DE" altLang="de-DE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4" name="Rectangle 31">
              <a:extLst>
                <a:ext uri="{FF2B5EF4-FFF2-40B4-BE49-F238E27FC236}">
                  <a16:creationId xmlns:a16="http://schemas.microsoft.com/office/drawing/2014/main" id="{EAE11BC4-FA5B-F0B8-8370-5769F071DF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54" y="2154"/>
              <a:ext cx="96" cy="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de-DE" altLang="de-DE" sz="16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de-DE" altLang="de-DE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5" name="Rectangle 32">
              <a:extLst>
                <a:ext uri="{FF2B5EF4-FFF2-40B4-BE49-F238E27FC236}">
                  <a16:creationId xmlns:a16="http://schemas.microsoft.com/office/drawing/2014/main" id="{8D07592B-0329-DF37-37E6-BA43FF5FC9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1" y="2298"/>
              <a:ext cx="96" cy="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de-DE" altLang="de-DE" sz="16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de-DE" altLang="de-DE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6" name="Rectangle 33">
              <a:extLst>
                <a:ext uri="{FF2B5EF4-FFF2-40B4-BE49-F238E27FC236}">
                  <a16:creationId xmlns:a16="http://schemas.microsoft.com/office/drawing/2014/main" id="{0FAF57E9-F70A-88BC-FF75-3C143A9799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1" y="2443"/>
              <a:ext cx="96" cy="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de-DE" altLang="de-DE" sz="16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de-DE" altLang="de-DE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7" name="Rectangle 34">
              <a:extLst>
                <a:ext uri="{FF2B5EF4-FFF2-40B4-BE49-F238E27FC236}">
                  <a16:creationId xmlns:a16="http://schemas.microsoft.com/office/drawing/2014/main" id="{103FFCC8-C17E-6DEB-C864-BC9FBCB8FA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1" y="2588"/>
              <a:ext cx="96" cy="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de-DE" altLang="de-DE" sz="16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de-DE" altLang="de-DE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8" name="Rectangle 35">
              <a:extLst>
                <a:ext uri="{FF2B5EF4-FFF2-40B4-BE49-F238E27FC236}">
                  <a16:creationId xmlns:a16="http://schemas.microsoft.com/office/drawing/2014/main" id="{EC5C78DE-CD8B-4579-92B1-C211FCDCE3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1" y="2734"/>
              <a:ext cx="96" cy="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de-DE" altLang="de-DE" sz="16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de-DE" altLang="de-DE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9" name="Rectangle 36">
              <a:extLst>
                <a:ext uri="{FF2B5EF4-FFF2-40B4-BE49-F238E27FC236}">
                  <a16:creationId xmlns:a16="http://schemas.microsoft.com/office/drawing/2014/main" id="{EBBEEFFC-F68C-EDD4-E86C-EB1737DA4D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1" y="2879"/>
              <a:ext cx="96" cy="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de-DE" altLang="de-DE" sz="16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de-DE" altLang="de-DE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0" name="Rectangle 37">
              <a:extLst>
                <a:ext uri="{FF2B5EF4-FFF2-40B4-BE49-F238E27FC236}">
                  <a16:creationId xmlns:a16="http://schemas.microsoft.com/office/drawing/2014/main" id="{D3D896CB-8470-5754-7F0C-6C40CC4EEC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1" y="3023"/>
              <a:ext cx="96" cy="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de-DE" altLang="de-DE" sz="16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de-DE" altLang="de-DE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1" name="Line 38">
              <a:extLst>
                <a:ext uri="{FF2B5EF4-FFF2-40B4-BE49-F238E27FC236}">
                  <a16:creationId xmlns:a16="http://schemas.microsoft.com/office/drawing/2014/main" id="{34F4D722-7174-76D9-B021-8C38FBD04C7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83" y="1401"/>
              <a:ext cx="2621" cy="0"/>
            </a:xfrm>
            <a:prstGeom prst="line">
              <a:avLst/>
            </a:prstGeom>
            <a:noFill/>
            <a:ln w="17463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42" name="Line 39">
              <a:extLst>
                <a:ext uri="{FF2B5EF4-FFF2-40B4-BE49-F238E27FC236}">
                  <a16:creationId xmlns:a16="http://schemas.microsoft.com/office/drawing/2014/main" id="{1A9FF2EE-36D1-FA72-264F-EBC315AEED5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83" y="1200"/>
              <a:ext cx="0" cy="201"/>
            </a:xfrm>
            <a:prstGeom prst="line">
              <a:avLst/>
            </a:prstGeom>
            <a:noFill/>
            <a:ln w="17463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43" name="Line 40">
              <a:extLst>
                <a:ext uri="{FF2B5EF4-FFF2-40B4-BE49-F238E27FC236}">
                  <a16:creationId xmlns:a16="http://schemas.microsoft.com/office/drawing/2014/main" id="{6C16B9C8-F7CA-1ECF-7128-BE2C32945A2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87" y="1200"/>
              <a:ext cx="0" cy="201"/>
            </a:xfrm>
            <a:prstGeom prst="line">
              <a:avLst/>
            </a:prstGeom>
            <a:noFill/>
            <a:ln w="17463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44" name="Line 41">
              <a:extLst>
                <a:ext uri="{FF2B5EF4-FFF2-40B4-BE49-F238E27FC236}">
                  <a16:creationId xmlns:a16="http://schemas.microsoft.com/office/drawing/2014/main" id="{2A729D33-9BCF-94FB-69B5-F46BA39F477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90" y="1200"/>
              <a:ext cx="0" cy="201"/>
            </a:xfrm>
            <a:prstGeom prst="line">
              <a:avLst/>
            </a:prstGeom>
            <a:noFill/>
            <a:ln w="17463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45" name="Line 42">
              <a:extLst>
                <a:ext uri="{FF2B5EF4-FFF2-40B4-BE49-F238E27FC236}">
                  <a16:creationId xmlns:a16="http://schemas.microsoft.com/office/drawing/2014/main" id="{AAD9DFC0-659D-B46C-E0A0-5A504035D08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93" y="1200"/>
              <a:ext cx="0" cy="201"/>
            </a:xfrm>
            <a:prstGeom prst="line">
              <a:avLst/>
            </a:prstGeom>
            <a:noFill/>
            <a:ln w="17463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46" name="Line 43">
              <a:extLst>
                <a:ext uri="{FF2B5EF4-FFF2-40B4-BE49-F238E27FC236}">
                  <a16:creationId xmlns:a16="http://schemas.microsoft.com/office/drawing/2014/main" id="{05B2505D-17D0-D5B4-0716-802D18DBEAA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97" y="1200"/>
              <a:ext cx="0" cy="201"/>
            </a:xfrm>
            <a:prstGeom prst="line">
              <a:avLst/>
            </a:prstGeom>
            <a:noFill/>
            <a:ln w="17463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47" name="Line 44">
              <a:extLst>
                <a:ext uri="{FF2B5EF4-FFF2-40B4-BE49-F238E27FC236}">
                  <a16:creationId xmlns:a16="http://schemas.microsoft.com/office/drawing/2014/main" id="{C9C38695-F4E2-0709-56B9-FB551A00A94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00" y="1200"/>
              <a:ext cx="0" cy="201"/>
            </a:xfrm>
            <a:prstGeom prst="line">
              <a:avLst/>
            </a:prstGeom>
            <a:noFill/>
            <a:ln w="17463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48" name="Line 45">
              <a:extLst>
                <a:ext uri="{FF2B5EF4-FFF2-40B4-BE49-F238E27FC236}">
                  <a16:creationId xmlns:a16="http://schemas.microsoft.com/office/drawing/2014/main" id="{702ADB96-6FB9-1C7F-CBF3-76491597693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04" y="1200"/>
              <a:ext cx="0" cy="201"/>
            </a:xfrm>
            <a:prstGeom prst="line">
              <a:avLst/>
            </a:prstGeom>
            <a:noFill/>
            <a:ln w="17463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57" name="Rectangle 47">
              <a:extLst>
                <a:ext uri="{FF2B5EF4-FFF2-40B4-BE49-F238E27FC236}">
                  <a16:creationId xmlns:a16="http://schemas.microsoft.com/office/drawing/2014/main" id="{ADFC28E0-636E-01FC-4857-E54A78DAEB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4" y="2315"/>
              <a:ext cx="5079" cy="1156"/>
            </a:xfrm>
            <a:prstGeom prst="rect">
              <a:avLst/>
            </a:prstGeom>
            <a:noFill/>
            <a:ln w="174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6A7BC155-4889-18C9-C3C0-25EAD7269C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1" y="2375"/>
              <a:ext cx="0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e-DE" altLang="de-DE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284F9BC6-A87B-9419-1091-6719D4349B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6" y="2375"/>
              <a:ext cx="0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e-DE" altLang="de-DE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B0A63308-2384-9CC1-DFE3-9F0C440AC6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1" y="2522"/>
              <a:ext cx="0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e-DE" altLang="de-DE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FAB30C63-143D-5141-0D4D-BC18D34408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6" y="2522"/>
              <a:ext cx="34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e-DE" altLang="de-DE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3E8257EC-B91C-E945-19BF-353D612359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1" y="2668"/>
              <a:ext cx="109" cy="2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de-DE" altLang="de-DE" sz="2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de-DE" altLang="de-DE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150421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2C162C6-C893-1795-2E01-BB7E3970A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AMS NÖ - FÖR</a:t>
            </a:r>
            <a:endParaRPr lang="de-DE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F58EFB7-1D89-84C0-2059-EF59B4CB56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800" b="1" dirty="0"/>
              <a:t>Bewertungs- und Feedbackfragen</a:t>
            </a:r>
          </a:p>
        </p:txBody>
      </p:sp>
      <p:pic>
        <p:nvPicPr>
          <p:cNvPr id="5" name="Inhaltsplatzhalter 4">
            <a:extLst>
              <a:ext uri="{FF2B5EF4-FFF2-40B4-BE49-F238E27FC236}">
                <a16:creationId xmlns:a16="http://schemas.microsoft.com/office/drawing/2014/main" id="{0415EC93-0B1A-7D6B-0145-0B1C1B2B914C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1044000" y="1702800"/>
            <a:ext cx="10567521" cy="1692000"/>
          </a:xfrm>
          <a:prstGeom prst="rect">
            <a:avLst/>
          </a:prstGeom>
        </p:spPr>
      </p:pic>
      <p:sp>
        <p:nvSpPr>
          <p:cNvPr id="6" name="Textfeld 5">
            <a:extLst>
              <a:ext uri="{FF2B5EF4-FFF2-40B4-BE49-F238E27FC236}">
                <a16:creationId xmlns:a16="http://schemas.microsoft.com/office/drawing/2014/main" id="{23222778-C720-0031-B535-8DE441B4A3F5}"/>
              </a:ext>
            </a:extLst>
          </p:cNvPr>
          <p:cNvSpPr txBox="1"/>
          <p:nvPr/>
        </p:nvSpPr>
        <p:spPr>
          <a:xfrm>
            <a:off x="1044000" y="3795622"/>
            <a:ext cx="974764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2800" dirty="0">
                <a:solidFill>
                  <a:srgbClr val="004F9F"/>
                </a:solidFill>
                <a:latin typeface="AMS Laborat" pitchFamily="50" charset="0"/>
                <a:ea typeface="AMS Laborat" pitchFamily="50" charset="0"/>
              </a:rPr>
              <a:t>Bitte bewerten Sie hier Ihr gesamtes Kurserlebnis – </a:t>
            </a:r>
          </a:p>
          <a:p>
            <a:r>
              <a:rPr lang="de-AT" sz="2800" dirty="0">
                <a:solidFill>
                  <a:srgbClr val="004F9F"/>
                </a:solidFill>
                <a:latin typeface="AMS Laborat" pitchFamily="50" charset="0"/>
                <a:ea typeface="AMS Laborat" pitchFamily="50" charset="0"/>
              </a:rPr>
              <a:t>von der Teilnahmechance über Inhalte und Ausstattung bis zum Gesamtpaket dieses Kurses.</a:t>
            </a:r>
            <a:endParaRPr lang="de-DE" sz="2800" dirty="0">
              <a:solidFill>
                <a:srgbClr val="004F9F"/>
              </a:solidFill>
              <a:latin typeface="AMS Laborat" pitchFamily="50" charset="0"/>
              <a:ea typeface="AMS Laborat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49105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622B28F-ED74-25ED-122B-FB82E1408A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800" b="1" dirty="0"/>
              <a:t>Teilnahmezufriedenheit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13C6E24-05B9-C38E-25A9-62175248FA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AT" dirty="0"/>
              <a:t>Bitte melden Sie Anliegen, Probleme oder Beschwerden sofort an den/die </a:t>
            </a:r>
            <a:r>
              <a:rPr lang="de-AT" dirty="0" err="1"/>
              <a:t>Trainer_in</a:t>
            </a:r>
            <a:r>
              <a:rPr lang="de-AT" dirty="0"/>
              <a:t> oder die </a:t>
            </a:r>
            <a:r>
              <a:rPr lang="de-AT" dirty="0" err="1"/>
              <a:t>Projektbetreuer_innen</a:t>
            </a:r>
            <a:r>
              <a:rPr lang="de-AT" dirty="0"/>
              <a:t>.</a:t>
            </a:r>
          </a:p>
          <a:p>
            <a:pPr marL="0" indent="0">
              <a:buNone/>
            </a:pPr>
            <a:r>
              <a:rPr lang="de-AT" dirty="0"/>
              <a:t>So können wir noch während des Kurses eine Lösung finden – und nicht erst nach der abschließenden Zufriedenheitsumfrage.</a:t>
            </a:r>
          </a:p>
          <a:p>
            <a:pPr marL="0" indent="0">
              <a:buNone/>
            </a:pPr>
            <a:endParaRPr lang="de-AT" dirty="0"/>
          </a:p>
          <a:p>
            <a:pPr marL="0" indent="0" algn="ctr">
              <a:buNone/>
            </a:pPr>
            <a:r>
              <a:rPr lang="de-AT" dirty="0"/>
              <a:t>Ihre Rückmeldung stärkt unsere Qualität – vielen Dank für Ihren Beitrag!</a:t>
            </a:r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DBFD2B99-6A79-AAC5-B4D8-14DF30A9F7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AMS NÖ - FÖR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106645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320</Words>
  <Application>Microsoft Office PowerPoint</Application>
  <PresentationFormat>Breitbild</PresentationFormat>
  <Paragraphs>79</Paragraphs>
  <Slides>10</Slides>
  <Notes>1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8" baseType="lpstr">
      <vt:lpstr>AMS Laborat</vt:lpstr>
      <vt:lpstr>Calibri</vt:lpstr>
      <vt:lpstr>Wingdings</vt:lpstr>
      <vt:lpstr>Arial</vt:lpstr>
      <vt:lpstr>AMS Laborat Medium</vt:lpstr>
      <vt:lpstr>Times New Roman</vt:lpstr>
      <vt:lpstr>Office</vt:lpstr>
      <vt:lpstr>Dokument</vt:lpstr>
      <vt:lpstr>PowerPoint-Präsentation</vt:lpstr>
      <vt:lpstr>Der Fragebogen</vt:lpstr>
      <vt:lpstr>Die Bewertung</vt:lpstr>
      <vt:lpstr>Bewertungs- und Feedbackfragen</vt:lpstr>
      <vt:lpstr>Bewertungs- und Feedbackfragen</vt:lpstr>
      <vt:lpstr>Bewertungs- und Feedbackfragen</vt:lpstr>
      <vt:lpstr>Bewertungs- und Feedbackfragen</vt:lpstr>
      <vt:lpstr>Bewertungs- und Feedbackfragen</vt:lpstr>
      <vt:lpstr>Teilnahmezufriedenheit</vt:lpstr>
      <vt:lpstr>Zum Abschluss</vt:lpstr>
    </vt:vector>
  </TitlesOfParts>
  <Company>Arbeitsmarktservice Österreich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Carina Pawlik</dc:creator>
  <cp:lastModifiedBy>Gottfried Maurer</cp:lastModifiedBy>
  <cp:revision>174</cp:revision>
  <dcterms:created xsi:type="dcterms:W3CDTF">2022-11-10T11:38:43Z</dcterms:created>
  <dcterms:modified xsi:type="dcterms:W3CDTF">2026-02-24T07:30:45Z</dcterms:modified>
</cp:coreProperties>
</file>