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669088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rgbClr val="DE0000"/>
        </a:solidFill>
        <a:latin typeface="AMS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DE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9F"/>
    <a:srgbClr val="E4002D"/>
    <a:srgbClr val="DE0000"/>
    <a:srgbClr val="0033CC"/>
    <a:srgbClr val="FF330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>
      <p:cViewPr varScale="1">
        <p:scale>
          <a:sx n="94" d="100"/>
          <a:sy n="94" d="100"/>
        </p:scale>
        <p:origin x="1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41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084" y="0"/>
            <a:ext cx="2890414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24"/>
            <a:ext cx="289041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084" y="9428224"/>
            <a:ext cx="2890414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95B5969-4C32-464F-BB0E-236A5AF4586C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40289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41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84" y="0"/>
            <a:ext cx="2890414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86" y="4714913"/>
            <a:ext cx="5334317" cy="446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noProof="0" smtClean="0"/>
              <a:t>Textmasterformate durch Klicken bearbeiten</a:t>
            </a:r>
          </a:p>
          <a:p>
            <a:pPr lvl="1"/>
            <a:r>
              <a:rPr lang="de-AT" altLang="de-DE" noProof="0" smtClean="0"/>
              <a:t>Zweite Ebene</a:t>
            </a:r>
          </a:p>
          <a:p>
            <a:pPr lvl="2"/>
            <a:r>
              <a:rPr lang="de-AT" altLang="de-DE" noProof="0" smtClean="0"/>
              <a:t>Dritte Ebene</a:t>
            </a:r>
          </a:p>
          <a:p>
            <a:pPr lvl="3"/>
            <a:r>
              <a:rPr lang="de-AT" altLang="de-DE" noProof="0" smtClean="0"/>
              <a:t>Vierte Ebene</a:t>
            </a:r>
          </a:p>
          <a:p>
            <a:pPr lvl="4"/>
            <a:r>
              <a:rPr lang="de-AT" altLang="de-DE" noProof="0" smtClean="0"/>
              <a:t>Fünfte Ebene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24"/>
            <a:ext cx="289041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84" y="9428224"/>
            <a:ext cx="2890414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CA04470-0E41-4D7D-B854-51CEA932AC1C}" type="slidenum">
              <a:rPr lang="de-AT" altLang="de-DE"/>
              <a:pPr>
                <a:defRPr/>
              </a:pPr>
              <a:t>‹Nr.›</a:t>
            </a:fld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52786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8863"/>
            <a:ext cx="914400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12700" algn="ctr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>
              <a:cs typeface="+mn-cs"/>
            </a:endParaRPr>
          </a:p>
        </p:txBody>
      </p:sp>
      <p:pic>
        <p:nvPicPr>
          <p:cNvPr id="7" name="Grafik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150" y="5807075"/>
            <a:ext cx="17780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87802"/>
            <a:ext cx="8459788" cy="2185214"/>
          </a:xfrm>
        </p:spPr>
        <p:txBody>
          <a:bodyPr lIns="720000" anchor="b">
            <a:spAutoFit/>
          </a:bodyPr>
          <a:lstStyle>
            <a:lvl1pPr>
              <a:defRPr sz="6800" b="1" spc="-100" baseline="0">
                <a:solidFill>
                  <a:schemeClr val="bg1"/>
                </a:solidFill>
                <a:latin typeface="AMS" panose="020B0604020202020204" pitchFamily="34" charset="0"/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  <a:endParaRPr lang="de-DE" altLang="de-DE" noProof="0" dirty="0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3645024"/>
            <a:ext cx="4716016" cy="448942"/>
          </a:xfrm>
          <a:solidFill>
            <a:srgbClr val="E4002D">
              <a:alpha val="85000"/>
            </a:srgbClr>
          </a:solidFill>
        </p:spPr>
        <p:txBody>
          <a:bodyPr lIns="720000" tIns="108000" bIns="108000" anchor="ctr">
            <a:spAutoFit/>
          </a:bodyPr>
          <a:lstStyle>
            <a:lvl1pPr marL="0" indent="0" algn="l">
              <a:buFont typeface="Wingdings" pitchFamily="2" charset="2"/>
              <a:buNone/>
              <a:defRPr sz="1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  <a:endParaRPr lang="de-AT" altLang="de-DE" noProof="0" dirty="0" smtClean="0"/>
          </a:p>
        </p:txBody>
      </p:sp>
    </p:spTree>
    <p:extLst>
      <p:ext uri="{BB962C8B-B14F-4D97-AF65-F5344CB8AC3E}">
        <p14:creationId xmlns:p14="http://schemas.microsoft.com/office/powerpoint/2010/main" val="89358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oliennummernplatzhalter 11"/>
          <p:cNvSpPr>
            <a:spLocks noGrp="1"/>
          </p:cNvSpPr>
          <p:nvPr>
            <p:ph type="sldNum" sz="quarter" idx="10"/>
          </p:nvPr>
        </p:nvSpPr>
        <p:spPr>
          <a:xfrm>
            <a:off x="684213" y="6448425"/>
            <a:ext cx="2133600" cy="365125"/>
          </a:xfrm>
        </p:spPr>
        <p:txBody>
          <a:bodyPr/>
          <a:lstStyle>
            <a:lvl1pPr algn="l"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AE14289-D513-4A08-97AF-2A906F0464D9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1224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773113"/>
            <a:ext cx="77152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5013" y="2276475"/>
            <a:ext cx="7737475" cy="367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12700" algn="ctr">
            <a:solidFill>
              <a:srgbClr val="96969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9pPr>
          </a:lstStyle>
          <a:p>
            <a:pPr eaLnBrk="1" hangingPunct="1">
              <a:defRPr/>
            </a:pPr>
            <a:endParaRPr lang="de-DE" altLang="de-DE" dirty="0">
              <a:cs typeface="+mn-cs"/>
            </a:endParaRPr>
          </a:p>
        </p:txBody>
      </p:sp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7956550" y="6496050"/>
            <a:ext cx="8747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144000" anchor="b"/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</a:defRPr>
            </a:lvl9pPr>
          </a:lstStyle>
          <a:p>
            <a:pPr algn="r" eaLnBrk="1" hangingPunct="1">
              <a:defRPr/>
            </a:pPr>
            <a:fld id="{7E910067-EDD0-4544-BD56-E7D2A461F2F8}" type="slidenum">
              <a:rPr lang="de-DE" altLang="de-DE" sz="1400" b="0">
                <a:solidFill>
                  <a:schemeClr val="bg1"/>
                </a:solidFill>
                <a:cs typeface="+mn-cs"/>
              </a:rPr>
              <a:pPr algn="r" eaLnBrk="1" hangingPunct="1">
                <a:defRPr/>
              </a:pPr>
              <a:t>‹Nr.›</a:t>
            </a:fld>
            <a:endParaRPr lang="de-DE" altLang="de-DE" sz="1400" b="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2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488" y="6069013"/>
            <a:ext cx="1260475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755650" y="6453188"/>
            <a:ext cx="1846263" cy="365125"/>
          </a:xfrm>
          <a:prstGeom prst="rect">
            <a:avLst/>
          </a:prstGeom>
        </p:spPr>
        <p:txBody>
          <a:bodyPr/>
          <a:lstStyle>
            <a:lvl1pPr algn="l">
              <a:defRPr sz="1200" b="0" i="0" baseline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46AB08B-B0DD-442F-AAEC-89072AE050DD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E4002D"/>
          </a:solidFill>
          <a:latin typeface="A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E0000"/>
          </a:solidFill>
          <a:latin typeface="A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&gt;"/>
        <a:defRPr sz="3200">
          <a:solidFill>
            <a:srgbClr val="004F9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4F9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4F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4F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4F9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0099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0" y="2058988"/>
            <a:ext cx="8459788" cy="1322387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dirty="0" smtClean="0"/>
              <a:t>Aus- und Weiterbildung</a:t>
            </a:r>
            <a:br>
              <a:rPr lang="de-DE" sz="4000" dirty="0" smtClean="0"/>
            </a:br>
            <a:r>
              <a:rPr lang="de-DE" sz="4000" dirty="0" smtClean="0"/>
              <a:t>Kurseröffnung</a:t>
            </a:r>
            <a:endParaRPr lang="de-AT" sz="4000" dirty="0"/>
          </a:p>
        </p:txBody>
      </p:sp>
      <p:sp>
        <p:nvSpPr>
          <p:cNvPr id="4099" name="Untertitel 3"/>
          <p:cNvSpPr>
            <a:spLocks noGrp="1"/>
          </p:cNvSpPr>
          <p:nvPr>
            <p:ph type="subTitle" idx="1"/>
          </p:nvPr>
        </p:nvSpPr>
        <p:spPr>
          <a:xfrm>
            <a:off x="0" y="3700463"/>
            <a:ext cx="3205163" cy="449262"/>
          </a:xfrm>
          <a:solidFill>
            <a:srgbClr val="E4002D">
              <a:alpha val="85097"/>
            </a:srgbClr>
          </a:solidFill>
        </p:spPr>
        <p:txBody>
          <a:bodyPr wrap="none" rIns="180000"/>
          <a:lstStyle/>
          <a:p>
            <a:pPr eaLnBrk="1" hangingPunct="1"/>
            <a:r>
              <a:rPr lang="de-DE" altLang="de-DE" b="1" smtClean="0"/>
              <a:t>AMS NÖ - Förderung</a:t>
            </a:r>
            <a:endParaRPr lang="de-AT" altLang="de-DE" b="1" smtClean="0"/>
          </a:p>
        </p:txBody>
      </p:sp>
      <p:sp>
        <p:nvSpPr>
          <p:cNvPr id="4100" name="Textfeld 4"/>
          <p:cNvSpPr txBox="1">
            <a:spLocks noChangeArrowheads="1"/>
          </p:cNvSpPr>
          <p:nvPr/>
        </p:nvSpPr>
        <p:spPr bwMode="auto">
          <a:xfrm>
            <a:off x="5148263" y="309563"/>
            <a:ext cx="3419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0" anchor="ctr">
            <a:spAutoFit/>
          </a:bodyPr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de-DE" sz="1600" b="0">
                <a:solidFill>
                  <a:schemeClr val="bg1"/>
                </a:solidFill>
              </a:rPr>
              <a:t>Arbeitsmarktservice NÖ</a:t>
            </a:r>
            <a:endParaRPr lang="de-AT" altLang="de-DE" sz="1600" b="0">
              <a:solidFill>
                <a:schemeClr val="bg1"/>
              </a:solidFill>
            </a:endParaRPr>
          </a:p>
        </p:txBody>
      </p:sp>
      <p:sp>
        <p:nvSpPr>
          <p:cNvPr id="4101" name="Textfeld 5"/>
          <p:cNvSpPr txBox="1">
            <a:spLocks noChangeArrowheads="1"/>
          </p:cNvSpPr>
          <p:nvPr/>
        </p:nvSpPr>
        <p:spPr bwMode="auto">
          <a:xfrm>
            <a:off x="9525" y="4149725"/>
            <a:ext cx="34194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0" anchor="ctr">
            <a:spAutoFit/>
          </a:bodyPr>
          <a:lstStyle>
            <a:lvl1pPr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1pPr>
            <a:lvl2pPr marL="742950" indent="-28575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2pPr>
            <a:lvl3pPr marL="11430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3pPr>
            <a:lvl4pPr marL="16002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4pPr>
            <a:lvl5pPr marL="2057400" indent="-228600" eaLnBrk="0" hangingPunct="0"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DE0000"/>
                </a:solidFill>
                <a:latin typeface="AMS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de-DE" altLang="de-DE" sz="1300" b="0">
                <a:solidFill>
                  <a:schemeClr val="bg1"/>
                </a:solidFill>
              </a:rPr>
              <a:t>&gt;&gt;September 2016&lt;&lt;</a:t>
            </a:r>
            <a:endParaRPr lang="de-AT" altLang="de-DE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Weiterbildung nach diesem Kurs</a:t>
            </a:r>
            <a:endParaRPr lang="de-AT" altLang="de-DE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de-DE" altLang="de-DE" sz="2800" dirty="0" smtClean="0">
                <a:solidFill>
                  <a:srgbClr val="271585"/>
                </a:solidFill>
              </a:rPr>
              <a:t>Der Besuch eines Folge-Kurses ist nur in Absprache mit </a:t>
            </a:r>
            <a:r>
              <a:rPr lang="de-DE" altLang="de-DE" sz="2800" dirty="0" err="1" smtClean="0">
                <a:solidFill>
                  <a:srgbClr val="271585"/>
                </a:solidFill>
              </a:rPr>
              <a:t>Ihrem_r</a:t>
            </a:r>
            <a:r>
              <a:rPr lang="de-DE" altLang="de-DE" sz="2800" dirty="0" smtClean="0">
                <a:solidFill>
                  <a:srgbClr val="271585"/>
                </a:solidFill>
              </a:rPr>
              <a:t> AMS-</a:t>
            </a:r>
            <a:r>
              <a:rPr lang="de-DE" altLang="de-DE" sz="2800" dirty="0" err="1" smtClean="0">
                <a:solidFill>
                  <a:srgbClr val="271585"/>
                </a:solidFill>
              </a:rPr>
              <a:t>Berater_in</a:t>
            </a:r>
            <a:r>
              <a:rPr lang="de-DE" altLang="de-DE" sz="2800" dirty="0" smtClean="0">
                <a:solidFill>
                  <a:srgbClr val="271585"/>
                </a:solidFill>
              </a:rPr>
              <a:t> </a:t>
            </a:r>
            <a:r>
              <a:rPr lang="de-DE" altLang="de-DE" sz="2800" dirty="0" smtClean="0">
                <a:solidFill>
                  <a:srgbClr val="271585"/>
                </a:solidFill>
              </a:rPr>
              <a:t>möglich.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GB" altLang="de-DE" sz="1600" dirty="0" smtClean="0">
              <a:solidFill>
                <a:srgbClr val="271585"/>
              </a:solidFill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GB" altLang="de-DE" sz="2800" dirty="0" smtClean="0">
                <a:solidFill>
                  <a:srgbClr val="271585"/>
                </a:solidFill>
              </a:rPr>
              <a:t>AMS Homepage</a:t>
            </a:r>
          </a:p>
          <a:p>
            <a:pPr lvl="1" eaLnBrk="1" hangingPunct="1">
              <a:spcBef>
                <a:spcPct val="0"/>
              </a:spcBef>
            </a:pPr>
            <a:r>
              <a:rPr lang="en-GB" altLang="de-DE" dirty="0" smtClean="0">
                <a:solidFill>
                  <a:srgbClr val="271585"/>
                </a:solidFill>
                <a:latin typeface="AMS" pitchFamily="34" charset="0"/>
              </a:rPr>
              <a:t>AMS </a:t>
            </a:r>
            <a:r>
              <a:rPr lang="en-GB" altLang="de-DE" dirty="0" err="1" smtClean="0">
                <a:solidFill>
                  <a:srgbClr val="271585"/>
                </a:solidFill>
                <a:latin typeface="AMS" pitchFamily="34" charset="0"/>
              </a:rPr>
              <a:t>Weiterbildungsdatenbank</a:t>
            </a:r>
            <a:endParaRPr lang="en-GB" altLang="de-DE" dirty="0" smtClean="0">
              <a:solidFill>
                <a:srgbClr val="271585"/>
              </a:solidFill>
              <a:latin typeface="AMS" pitchFamily="34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endParaRPr lang="de-AT" altLang="de-DE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66DEBF-D0E9-4CBC-93D7-85B61FD988AF}" type="slidenum">
              <a:rPr lang="de-AT" smtClean="0"/>
              <a:pPr>
                <a:defRPr/>
              </a:pPr>
              <a:t>9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Kursabschluss</a:t>
            </a:r>
            <a:endParaRPr lang="de-AT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7D4436-4C54-4CA2-9392-35FDF2D132E0}" type="slidenum">
              <a:rPr lang="de-AT" smtClean="0"/>
              <a:pPr>
                <a:defRPr/>
              </a:pPr>
              <a:t>10</a:t>
            </a:fld>
            <a:endParaRPr lang="de-AT" dirty="0"/>
          </a:p>
        </p:txBody>
      </p:sp>
      <p:sp>
        <p:nvSpPr>
          <p:cNvPr id="5" name="Text Box 5"/>
          <p:cNvSpPr>
            <a:spLocks noGrp="1" noChangeArrowheads="1"/>
          </p:cNvSpPr>
          <p:nvPr>
            <p:ph idx="1"/>
          </p:nvPr>
        </p:nvSpPr>
        <p:spPr>
          <a:xfrm>
            <a:off x="735013" y="2276475"/>
            <a:ext cx="7737475" cy="3933825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de-DE" altLang="de-DE" sz="2400" smtClean="0">
                <a:solidFill>
                  <a:srgbClr val="271585"/>
                </a:solidFill>
              </a:rPr>
              <a:t>Um Ihren Weiterbezug (ALG, NH) auch nach dem Abschluss Ihres Kurses zu sichern, sprechen Sie bitte zum vereinbarten Termin bzw. sofort 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de-DE" altLang="de-DE" sz="2400" smtClean="0">
                <a:solidFill>
                  <a:srgbClr val="271585"/>
                </a:solidFill>
              </a:rPr>
              <a:t>(Tag nach Kursaustritt) bei Ihrer AMS-Geschäftsstelle vor.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en-GB" altLang="de-DE" sz="2400" smtClean="0">
                <a:solidFill>
                  <a:srgbClr val="271585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Kursabschluss Zertifikat</a:t>
            </a:r>
            <a:endParaRPr lang="de-AT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de-DE" altLang="de-DE" sz="2800" dirty="0" smtClean="0">
                <a:solidFill>
                  <a:srgbClr val="271585"/>
                </a:solidFill>
              </a:rPr>
              <a:t>Zum Kursabschluss erhalten Sie je nach </a:t>
            </a:r>
            <a:r>
              <a:rPr lang="de-DE" altLang="de-DE" sz="2800" dirty="0" err="1" smtClean="0">
                <a:solidFill>
                  <a:srgbClr val="271585"/>
                </a:solidFill>
              </a:rPr>
              <a:t>Kursform</a:t>
            </a:r>
            <a:r>
              <a:rPr lang="de-DE" altLang="de-DE" sz="2800" dirty="0" smtClean="0">
                <a:solidFill>
                  <a:srgbClr val="271585"/>
                </a:solidFill>
              </a:rPr>
              <a:t> ein/e schriftliche/s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&gt;"/>
              <a:defRPr/>
            </a:pPr>
            <a:endParaRPr lang="de-DE" altLang="de-DE" sz="1400" dirty="0" smtClean="0">
              <a:solidFill>
                <a:srgbClr val="271585"/>
              </a:solidFill>
            </a:endParaRPr>
          </a:p>
          <a:p>
            <a:pPr marL="1787525" lvl="2" indent="-354013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de-DE" altLang="de-DE" sz="2400" dirty="0" smtClean="0">
                <a:solidFill>
                  <a:srgbClr val="271585"/>
                </a:solidFill>
                <a:latin typeface="AMS" pitchFamily="34" charset="0"/>
              </a:rPr>
              <a:t>Teilnahmebestätigung</a:t>
            </a:r>
          </a:p>
          <a:p>
            <a:pPr marL="1787525" lvl="2" indent="-354013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de-DE" altLang="de-DE" sz="2000" dirty="0" smtClean="0">
                <a:solidFill>
                  <a:srgbClr val="271585"/>
                </a:solidFill>
                <a:latin typeface="AMS" pitchFamily="34" charset="0"/>
              </a:rPr>
              <a:t>und/oder</a:t>
            </a:r>
          </a:p>
          <a:p>
            <a:pPr marL="1787525" lvl="2" indent="-354013" eaLnBrk="1" hangingPunct="1">
              <a:lnSpc>
                <a:spcPct val="150000"/>
              </a:lnSpc>
              <a:spcBef>
                <a:spcPct val="0"/>
              </a:spcBef>
              <a:defRPr/>
            </a:pPr>
            <a:r>
              <a:rPr lang="de-DE" altLang="de-DE" sz="2400" dirty="0" smtClean="0">
                <a:solidFill>
                  <a:srgbClr val="271585"/>
                </a:solidFill>
                <a:latin typeface="AMS" pitchFamily="34" charset="0"/>
              </a:rPr>
              <a:t>Abschlusszertifikat</a:t>
            </a:r>
            <a:r>
              <a:rPr lang="en-GB" altLang="de-DE" sz="2400" dirty="0" smtClean="0">
                <a:solidFill>
                  <a:srgbClr val="271585"/>
                </a:solidFill>
                <a:latin typeface="AMS" pitchFamily="34" charset="0"/>
              </a:rPr>
              <a:t>	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792C-09AF-44A2-B841-76BCD998A1C2}" type="slidenum">
              <a:rPr lang="de-AT" smtClean="0"/>
              <a:pPr>
                <a:defRPr/>
              </a:pPr>
              <a:t>11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Anregung, Feedback</a:t>
            </a:r>
            <a:endParaRPr lang="de-AT" altLang="de-DE" smtClean="0"/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>
          <a:xfrm>
            <a:off x="735013" y="2060575"/>
            <a:ext cx="7737475" cy="3887788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de-DE" altLang="de-DE" sz="2400" dirty="0" smtClean="0">
                <a:solidFill>
                  <a:srgbClr val="271585"/>
                </a:solidFill>
              </a:rPr>
              <a:t>Anregungen, Rückmeldungen oder Beschwerden richten Sie bitte an</a:t>
            </a:r>
            <a:endParaRPr lang="de-DE" altLang="de-DE" sz="1100" dirty="0" smtClean="0">
              <a:solidFill>
                <a:srgbClr val="271585"/>
              </a:solidFill>
            </a:endParaRPr>
          </a:p>
          <a:p>
            <a:pPr marL="1882775" lvl="2" indent="-354013" eaLnBrk="1" hangingPunct="1">
              <a:lnSpc>
                <a:spcPct val="130000"/>
              </a:lnSpc>
              <a:spcBef>
                <a:spcPct val="0"/>
              </a:spcBef>
            </a:pPr>
            <a:r>
              <a:rPr lang="de-DE" altLang="de-DE" dirty="0" smtClean="0">
                <a:solidFill>
                  <a:srgbClr val="271585"/>
                </a:solidFill>
                <a:latin typeface="AMS" pitchFamily="34" charset="0"/>
              </a:rPr>
              <a:t> </a:t>
            </a:r>
            <a:r>
              <a:rPr lang="de-DE" altLang="de-DE" sz="2000" dirty="0" err="1" smtClean="0">
                <a:solidFill>
                  <a:srgbClr val="271585"/>
                </a:solidFill>
                <a:latin typeface="AMS" pitchFamily="34" charset="0"/>
              </a:rPr>
              <a:t>Ihre_n</a:t>
            </a:r>
            <a:r>
              <a:rPr lang="de-DE" altLang="de-DE" sz="2000" dirty="0" smtClean="0">
                <a:solidFill>
                  <a:srgbClr val="271585"/>
                </a:solidFill>
                <a:latin typeface="AMS" pitchFamily="34" charset="0"/>
              </a:rPr>
              <a:t> AMS-</a:t>
            </a:r>
            <a:r>
              <a:rPr lang="de-DE" altLang="de-DE" sz="2000" dirty="0" err="1" smtClean="0">
                <a:solidFill>
                  <a:srgbClr val="271585"/>
                </a:solidFill>
                <a:latin typeface="AMS" pitchFamily="34" charset="0"/>
              </a:rPr>
              <a:t>Berater_in</a:t>
            </a:r>
            <a:endParaRPr lang="de-DE" altLang="de-DE" sz="2000" dirty="0" smtClean="0">
              <a:solidFill>
                <a:srgbClr val="271585"/>
              </a:solidFill>
              <a:latin typeface="AMS" pitchFamily="34" charset="0"/>
            </a:endParaRPr>
          </a:p>
          <a:p>
            <a:pPr marL="1882775" lvl="2" indent="-354013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de-DE" altLang="de-DE" dirty="0" smtClean="0">
                <a:solidFill>
                  <a:srgbClr val="271585"/>
                </a:solidFill>
                <a:latin typeface="AMS" pitchFamily="34" charset="0"/>
              </a:rPr>
              <a:t>oder</a:t>
            </a:r>
          </a:p>
          <a:p>
            <a:pPr marL="1882775" lvl="2" indent="-354013" eaLnBrk="1" hangingPunct="1">
              <a:lnSpc>
                <a:spcPct val="13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altLang="de-DE" sz="2000" dirty="0" smtClean="0">
                <a:solidFill>
                  <a:srgbClr val="271585"/>
                </a:solidFill>
                <a:latin typeface="AMS" pitchFamily="34" charset="0"/>
              </a:rPr>
              <a:t> </a:t>
            </a:r>
            <a:r>
              <a:rPr lang="de-DE" altLang="de-DE" sz="2000" dirty="0" err="1" smtClean="0">
                <a:solidFill>
                  <a:srgbClr val="271585"/>
                </a:solidFill>
                <a:latin typeface="AMS" pitchFamily="34" charset="0"/>
              </a:rPr>
              <a:t>Ihre_in</a:t>
            </a:r>
            <a:r>
              <a:rPr lang="de-DE" altLang="de-DE" sz="2000" dirty="0" smtClean="0">
                <a:solidFill>
                  <a:srgbClr val="271585"/>
                </a:solidFill>
                <a:latin typeface="AMS" pitchFamily="34" charset="0"/>
              </a:rPr>
              <a:t> AMS-</a:t>
            </a:r>
            <a:r>
              <a:rPr lang="de-DE" altLang="de-DE" sz="2000" dirty="0" err="1" smtClean="0">
                <a:solidFill>
                  <a:srgbClr val="271585"/>
                </a:solidFill>
                <a:latin typeface="AMS" pitchFamily="34" charset="0"/>
              </a:rPr>
              <a:t>Kursbetreuer_in</a:t>
            </a:r>
            <a:r>
              <a:rPr lang="de-DE" altLang="de-DE" sz="2000" dirty="0" smtClean="0">
                <a:solidFill>
                  <a:srgbClr val="271585"/>
                </a:solidFill>
                <a:latin typeface="AMS" pitchFamily="34" charset="0"/>
              </a:rPr>
              <a:t> </a:t>
            </a:r>
            <a:endParaRPr lang="de-DE" altLang="de-DE" dirty="0" smtClean="0">
              <a:solidFill>
                <a:srgbClr val="271585"/>
              </a:solidFill>
              <a:latin typeface="AMS" pitchFamily="34" charset="0"/>
            </a:endParaRP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de-DE" altLang="de-DE" sz="2400" b="1" dirty="0" smtClean="0">
                <a:solidFill>
                  <a:srgbClr val="271585"/>
                </a:solidFill>
              </a:rPr>
              <a:t>Fragebögen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de-DE" altLang="de-DE" sz="2400" dirty="0" smtClean="0">
                <a:solidFill>
                  <a:srgbClr val="271585"/>
                </a:solidFill>
              </a:rPr>
              <a:t>Wir ersuchen Sie mit Ende des Kurses die Kursbeurteilung auszufüllen.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de-AT" alt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6B5D2A-2E1E-4EE6-8F19-9A86D4F24E8B}" type="slidenum">
              <a:rPr lang="de-AT" smtClean="0"/>
              <a:pPr>
                <a:defRPr/>
              </a:pPr>
              <a:t>12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Alles Gute!</a:t>
            </a:r>
            <a:endParaRPr lang="de-AT" altLang="de-DE" smtClean="0"/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755650" y="2133600"/>
            <a:ext cx="7737475" cy="3671888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de-DE" altLang="de-DE" sz="2800" smtClean="0">
                <a:solidFill>
                  <a:srgbClr val="271585"/>
                </a:solidFill>
              </a:rPr>
              <a:t>Wir wünschen Ihnen für Ihren Kursbesuch und für Ihre berufliche Zukunft viel Erfolg.</a:t>
            </a:r>
          </a:p>
          <a:p>
            <a:pPr marL="0" indent="0" algn="ctr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de-DE" altLang="de-DE" sz="2400" b="1" smtClean="0">
                <a:solidFill>
                  <a:srgbClr val="271585"/>
                </a:solidFill>
              </a:rPr>
              <a:t>Arbeitsmarktservice Niederösterreich</a:t>
            </a:r>
          </a:p>
          <a:p>
            <a:pPr marL="0" indent="0" algn="ctr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de-DE" altLang="de-DE" sz="2400" b="1" smtClean="0">
                <a:solidFill>
                  <a:srgbClr val="271585"/>
                </a:solidFill>
              </a:rPr>
              <a:t>Förderung</a:t>
            </a:r>
          </a:p>
          <a:p>
            <a:pPr marL="0" indent="0" eaLnBrk="1" hangingPunct="1">
              <a:buFont typeface="Arial" pitchFamily="34" charset="0"/>
              <a:buNone/>
            </a:pPr>
            <a:endParaRPr lang="de-AT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AA264-15EB-4025-88C3-A024F2335F98}" type="slidenum">
              <a:rPr lang="de-AT" smtClean="0"/>
              <a:pPr>
                <a:defRPr/>
              </a:pPr>
              <a:t>13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755650" y="836613"/>
            <a:ext cx="7715250" cy="47529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altLang="de-DE" sz="2800" b="0" smtClean="0">
                <a:solidFill>
                  <a:srgbClr val="271585"/>
                </a:solidFill>
              </a:rPr>
              <a:t>Weitere Informationen über das AMS </a:t>
            </a:r>
            <a:br>
              <a:rPr lang="en-GB" altLang="de-DE" sz="2800" b="0" smtClean="0">
                <a:solidFill>
                  <a:srgbClr val="271585"/>
                </a:solidFill>
              </a:rPr>
            </a:br>
            <a:r>
              <a:rPr lang="en-GB" altLang="de-DE" sz="2800" b="0" smtClean="0">
                <a:solidFill>
                  <a:srgbClr val="271585"/>
                </a:solidFill>
              </a:rPr>
              <a:t>finden Sie auch im Internet unter:</a:t>
            </a:r>
            <a:br>
              <a:rPr lang="en-GB" altLang="de-DE" sz="2800" b="0" smtClean="0">
                <a:solidFill>
                  <a:srgbClr val="271585"/>
                </a:solidFill>
              </a:rPr>
            </a:br>
            <a:r>
              <a:rPr lang="en-GB" altLang="de-DE" sz="3200" smtClean="0">
                <a:solidFill>
                  <a:srgbClr val="271585"/>
                </a:solidFill>
              </a:rPr>
              <a:t/>
            </a:r>
            <a:br>
              <a:rPr lang="en-GB" altLang="de-DE" sz="3200" smtClean="0">
                <a:solidFill>
                  <a:srgbClr val="271585"/>
                </a:solidFill>
              </a:rPr>
            </a:br>
            <a:r>
              <a:rPr lang="en-GB" altLang="de-DE" smtClean="0">
                <a:solidFill>
                  <a:srgbClr val="271585"/>
                </a:solidFill>
              </a:rPr>
              <a:t/>
            </a:r>
            <a:br>
              <a:rPr lang="en-GB" altLang="de-DE" smtClean="0">
                <a:solidFill>
                  <a:srgbClr val="271585"/>
                </a:solidFill>
              </a:rPr>
            </a:br>
            <a:endParaRPr lang="de-AT" altLang="de-DE" sz="320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DB463B-CF43-42F5-988A-ED34DB68C7DB}" type="slidenum">
              <a:rPr lang="de-AT" smtClean="0"/>
              <a:pPr>
                <a:defRPr/>
              </a:pPr>
              <a:t>14</a:t>
            </a:fld>
            <a:endParaRPr lang="de-A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55650" y="3933825"/>
            <a:ext cx="7172325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&gt;"/>
              <a:defRPr sz="3200">
                <a:solidFill>
                  <a:srgbClr val="004F9F"/>
                </a:solidFill>
                <a:latin typeface="A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4F9F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rgbClr val="004F9F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4F9F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rgbClr val="004F9F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4F9F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de-DE">
                <a:solidFill>
                  <a:srgbClr val="271585"/>
                </a:solidFill>
              </a:rPr>
              <a:t>www.ams.at</a:t>
            </a:r>
            <a:endParaRPr lang="en-GB" altLang="de-DE" sz="2000">
              <a:solidFill>
                <a:srgbClr val="271585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GB" altLang="de-DE" sz="2000">
              <a:solidFill>
                <a:srgbClr val="27158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AMS NÖ - Förderung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A4CDC6-67B7-42AD-9A5B-C9D135697902}" type="slidenum">
              <a:rPr lang="de-AT"/>
              <a:pPr>
                <a:defRPr/>
              </a:pPr>
              <a:t>1</a:t>
            </a:fld>
            <a:endParaRPr lang="de-AT" dirty="0"/>
          </a:p>
        </p:txBody>
      </p:sp>
      <p:sp>
        <p:nvSpPr>
          <p:cNvPr id="6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735013" y="2276475"/>
            <a:ext cx="7737475" cy="3238500"/>
          </a:xfrm>
          <a:noFill/>
        </p:spPr>
        <p:txBody>
          <a:bodyPr>
            <a:spAutoFit/>
          </a:bodyPr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de-DE" altLang="de-DE" sz="2800" smtClean="0">
                <a:solidFill>
                  <a:srgbClr val="271585"/>
                </a:solidFill>
              </a:rPr>
              <a:t>Aus- und Weiterbildung verbessert Ihre Chancen am Arbeitsmarkt!</a:t>
            </a:r>
            <a:r>
              <a:rPr lang="de-DE" altLang="de-DE" sz="2400" smtClean="0">
                <a:solidFill>
                  <a:srgbClr val="271585"/>
                </a:solidFill>
              </a:rPr>
              <a:t/>
            </a:r>
            <a:br>
              <a:rPr lang="de-DE" altLang="de-DE" sz="2400" smtClean="0">
                <a:solidFill>
                  <a:srgbClr val="271585"/>
                </a:solidFill>
              </a:rPr>
            </a:br>
            <a:endParaRPr lang="de-DE" altLang="de-DE" sz="2400" smtClean="0">
              <a:solidFill>
                <a:srgbClr val="271585"/>
              </a:solidFill>
            </a:endParaRPr>
          </a:p>
          <a:p>
            <a:pPr marL="0" indent="0" algn="ctr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800" b="1" smtClean="0">
                <a:solidFill>
                  <a:srgbClr val="271585"/>
                </a:solidFill>
              </a:rPr>
              <a:t>Herzlich Willkommen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400" smtClean="0">
                <a:solidFill>
                  <a:srgbClr val="271585"/>
                </a:solidFill>
              </a:rPr>
              <a:t>zum Kurs &gt;&gt;</a:t>
            </a:r>
            <a:r>
              <a:rPr lang="en-GB" altLang="de-DE" sz="2400" smtClean="0">
                <a:solidFill>
                  <a:srgbClr val="FF0000"/>
                </a:solidFill>
              </a:rPr>
              <a:t>Aus- bzw. Weiterbildung</a:t>
            </a:r>
            <a:r>
              <a:rPr lang="en-GB" altLang="de-DE" sz="2400" smtClean="0">
                <a:solidFill>
                  <a:srgbClr val="271585"/>
                </a:solidFill>
              </a:rPr>
              <a:t>&lt;&lt; mit &gt;&gt;</a:t>
            </a:r>
            <a:r>
              <a:rPr lang="en-GB" altLang="de-DE" sz="2400" smtClean="0">
                <a:solidFill>
                  <a:srgbClr val="FF0000"/>
                </a:solidFill>
              </a:rPr>
              <a:t>Bildungsträger</a:t>
            </a:r>
            <a:r>
              <a:rPr lang="en-GB" altLang="de-DE" sz="2400" smtClean="0">
                <a:solidFill>
                  <a:srgbClr val="271585"/>
                </a:solidFill>
              </a:rPr>
              <a:t>&lt;&lt;.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Auftraggeber Veranstalter</a:t>
            </a:r>
            <a:endParaRPr lang="de-AT" altLang="de-DE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ts val="4400"/>
              </a:lnSpc>
              <a:buFont typeface="Arial" pitchFamily="34" charset="0"/>
              <a:buNone/>
            </a:pPr>
            <a:r>
              <a:rPr lang="en-GB" altLang="de-DE" sz="3000" smtClean="0">
                <a:solidFill>
                  <a:srgbClr val="271585"/>
                </a:solidFill>
              </a:rPr>
              <a:t>Dieser Kurs wird im Auftrag des AMS NÖ durchgeführt und wird aus Mitteln der Arbeitsmarktförderung des AMS NÖ finanziert oder allenfalls ko-finanziert.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de-AT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36E432-D69F-427E-9990-8214DAB436B7}" type="slidenum">
              <a:rPr lang="de-AT"/>
              <a:pPr>
                <a:defRPr/>
              </a:pPr>
              <a:t>2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Individuelle Situation</a:t>
            </a:r>
            <a:endParaRPr lang="de-AT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246D40-D872-4832-B2F7-F3FD94377B4E}" type="slidenum">
              <a:rPr lang="de-AT"/>
              <a:pPr>
                <a:defRPr/>
              </a:pPr>
              <a:t>3</a:t>
            </a:fld>
            <a:endParaRPr lang="de-AT" dirty="0"/>
          </a:p>
        </p:txBody>
      </p:sp>
      <p:sp>
        <p:nvSpPr>
          <p:cNvPr id="5" name="Text Box 6"/>
          <p:cNvSpPr>
            <a:spLocks noGrp="1" noChangeArrowheads="1"/>
          </p:cNvSpPr>
          <p:nvPr>
            <p:ph idx="1"/>
          </p:nvPr>
        </p:nvSpPr>
        <p:spPr>
          <a:xfrm>
            <a:off x="755650" y="1916113"/>
            <a:ext cx="7737475" cy="4016375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400" b="1" dirty="0" err="1" smtClean="0">
                <a:solidFill>
                  <a:srgbClr val="271585"/>
                </a:solidFill>
              </a:rPr>
              <a:t>Persönliche</a:t>
            </a:r>
            <a:r>
              <a:rPr lang="en-GB" altLang="de-DE" sz="2400" b="1" dirty="0" smtClean="0">
                <a:solidFill>
                  <a:srgbClr val="271585"/>
                </a:solidFill>
              </a:rPr>
              <a:t> </a:t>
            </a:r>
            <a:r>
              <a:rPr lang="en-GB" altLang="de-DE" sz="2400" b="1" dirty="0" err="1" smtClean="0">
                <a:solidFill>
                  <a:srgbClr val="271585"/>
                </a:solidFill>
              </a:rPr>
              <a:t>Hindernisse</a:t>
            </a:r>
            <a:r>
              <a:rPr lang="en-GB" altLang="de-DE" sz="2400" b="1" dirty="0" smtClean="0">
                <a:solidFill>
                  <a:srgbClr val="271585"/>
                </a:solidFill>
              </a:rPr>
              <a:t> </a:t>
            </a:r>
            <a:r>
              <a:rPr lang="en-GB" altLang="de-DE" sz="2400" b="1" dirty="0" err="1" smtClean="0">
                <a:solidFill>
                  <a:srgbClr val="271585"/>
                </a:solidFill>
              </a:rPr>
              <a:t>bzgl.Teilnahme</a:t>
            </a:r>
            <a:endParaRPr lang="en-GB" altLang="de-DE" sz="2400" b="1" dirty="0" smtClean="0">
              <a:solidFill>
                <a:srgbClr val="271585"/>
              </a:solidFill>
            </a:endParaRP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200" dirty="0" err="1" smtClean="0">
                <a:solidFill>
                  <a:srgbClr val="271585"/>
                </a:solidFill>
              </a:rPr>
              <a:t>Bitte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umgehend</a:t>
            </a:r>
            <a:r>
              <a:rPr lang="en-GB" altLang="de-DE" sz="2200" dirty="0" smtClean="0">
                <a:solidFill>
                  <a:srgbClr val="271585"/>
                </a:solidFill>
              </a:rPr>
              <a:t> um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Kontaktaufnahme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mit</a:t>
            </a:r>
            <a:endParaRPr lang="en-GB" altLang="de-DE" sz="2200" dirty="0" smtClean="0">
              <a:solidFill>
                <a:srgbClr val="271585"/>
              </a:solidFill>
            </a:endParaRP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200" dirty="0" smtClean="0">
                <a:solidFill>
                  <a:srgbClr val="271585"/>
                </a:solidFill>
              </a:rPr>
              <a:t>AMS-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Berater_in</a:t>
            </a:r>
            <a:r>
              <a:rPr lang="en-GB" altLang="de-DE" sz="2200" dirty="0" smtClean="0">
                <a:solidFill>
                  <a:srgbClr val="271585"/>
                </a:solidFill>
              </a:rPr>
              <a:t>!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400" b="1" dirty="0" err="1" smtClean="0">
                <a:solidFill>
                  <a:srgbClr val="271585"/>
                </a:solidFill>
              </a:rPr>
              <a:t>Sonstige</a:t>
            </a:r>
            <a:r>
              <a:rPr lang="en-GB" altLang="de-DE" sz="2400" b="1" dirty="0" smtClean="0">
                <a:solidFill>
                  <a:srgbClr val="271585"/>
                </a:solidFill>
              </a:rPr>
              <a:t> </a:t>
            </a:r>
            <a:r>
              <a:rPr lang="en-GB" altLang="de-DE" sz="2400" b="1" dirty="0" err="1" smtClean="0">
                <a:solidFill>
                  <a:srgbClr val="271585"/>
                </a:solidFill>
              </a:rPr>
              <a:t>Probleme</a:t>
            </a:r>
            <a:r>
              <a:rPr lang="en-GB" altLang="de-DE" sz="2400" b="1" dirty="0" smtClean="0">
                <a:solidFill>
                  <a:srgbClr val="271585"/>
                </a:solidFill>
              </a:rPr>
              <a:t> </a:t>
            </a:r>
            <a:r>
              <a:rPr lang="en-GB" altLang="de-DE" sz="2400" b="1" dirty="0" err="1" smtClean="0">
                <a:solidFill>
                  <a:srgbClr val="271585"/>
                </a:solidFill>
              </a:rPr>
              <a:t>beim</a:t>
            </a:r>
            <a:r>
              <a:rPr lang="en-GB" altLang="de-DE" sz="2400" b="1" dirty="0" smtClean="0">
                <a:solidFill>
                  <a:srgbClr val="271585"/>
                </a:solidFill>
              </a:rPr>
              <a:t> </a:t>
            </a:r>
            <a:r>
              <a:rPr lang="en-GB" altLang="de-DE" sz="2400" b="1" dirty="0" err="1" smtClean="0">
                <a:solidFill>
                  <a:srgbClr val="271585"/>
                </a:solidFill>
              </a:rPr>
              <a:t>Kursbesuch</a:t>
            </a:r>
            <a:endParaRPr lang="en-GB" altLang="de-DE" sz="2400" b="1" dirty="0" smtClean="0">
              <a:solidFill>
                <a:srgbClr val="271585"/>
              </a:solidFill>
            </a:endParaRP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200" dirty="0" err="1" smtClean="0">
                <a:solidFill>
                  <a:srgbClr val="271585"/>
                </a:solidFill>
              </a:rPr>
              <a:t>Abklärung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mit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Ihrer_m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zuständigen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smtClean="0">
                <a:solidFill>
                  <a:srgbClr val="271585"/>
                </a:solidFill>
              </a:rPr>
              <a:t>AMS-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Kursbetreuer_in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smtClean="0">
                <a:solidFill>
                  <a:srgbClr val="271585"/>
                </a:solidFill>
              </a:rPr>
              <a:t>(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siehe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Plakate</a:t>
            </a:r>
            <a:r>
              <a:rPr lang="en-GB" altLang="de-DE" sz="2200" dirty="0" smtClean="0">
                <a:solidFill>
                  <a:srgbClr val="271585"/>
                </a:solidFill>
              </a:rPr>
              <a:t> “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Ihre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Meinung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ist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uns</a:t>
            </a:r>
            <a:r>
              <a:rPr lang="en-GB" altLang="de-DE" sz="2200" dirty="0" smtClean="0">
                <a:solidFill>
                  <a:srgbClr val="271585"/>
                </a:solidFill>
              </a:rPr>
              <a:t>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wichtig</a:t>
            </a:r>
            <a:r>
              <a:rPr lang="en-GB" altLang="de-DE" sz="2200" dirty="0" smtClean="0">
                <a:solidFill>
                  <a:srgbClr val="271585"/>
                </a:solidFill>
              </a:rPr>
              <a:t>!”)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bzw</a:t>
            </a:r>
            <a:r>
              <a:rPr lang="en-GB" altLang="de-DE" sz="2200" dirty="0" smtClean="0">
                <a:solidFill>
                  <a:srgbClr val="271585"/>
                </a:solidFill>
              </a:rPr>
              <a:t>.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mit</a:t>
            </a:r>
            <a:r>
              <a:rPr lang="en-GB" altLang="de-DE" sz="2200" dirty="0" smtClean="0">
                <a:solidFill>
                  <a:srgbClr val="271585"/>
                </a:solidFill>
              </a:rPr>
              <a:t> den </a:t>
            </a:r>
            <a:r>
              <a:rPr lang="en-GB" altLang="de-DE" sz="2200" dirty="0" err="1" smtClean="0">
                <a:solidFill>
                  <a:srgbClr val="271585"/>
                </a:solidFill>
              </a:rPr>
              <a:t>Trainer_innen</a:t>
            </a:r>
            <a:endParaRPr lang="en-GB" altLang="de-DE" sz="2200" dirty="0" smtClean="0">
              <a:solidFill>
                <a:srgbClr val="27158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Förderung</a:t>
            </a:r>
            <a:endParaRPr lang="de-AT" altLang="de-DE" smtClean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755650" y="1916113"/>
            <a:ext cx="7737475" cy="36703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en-GB" altLang="de-DE" sz="2400" b="1" dirty="0" err="1" smtClean="0">
                <a:solidFill>
                  <a:srgbClr val="271585"/>
                </a:solidFill>
              </a:rPr>
              <a:t>Förderung</a:t>
            </a:r>
            <a:r>
              <a:rPr lang="en-GB" altLang="de-DE" sz="2400" b="1" dirty="0" smtClean="0">
                <a:solidFill>
                  <a:srgbClr val="271585"/>
                </a:solidFill>
              </a:rPr>
              <a:t> der </a:t>
            </a:r>
            <a:r>
              <a:rPr lang="en-GB" altLang="de-DE" sz="2400" b="1" dirty="0" err="1" smtClean="0">
                <a:solidFill>
                  <a:srgbClr val="271585"/>
                </a:solidFill>
              </a:rPr>
              <a:t>Ausbildungskosten</a:t>
            </a:r>
            <a:endParaRPr lang="en-GB" altLang="de-DE" sz="2400" b="1" dirty="0" smtClean="0">
              <a:solidFill>
                <a:srgbClr val="271585"/>
              </a:solidFill>
            </a:endParaRPr>
          </a:p>
          <a:p>
            <a:pPr marL="0" indent="0" eaLnBrk="1" hangingPunct="1">
              <a:lnSpc>
                <a:spcPts val="3800"/>
              </a:lnSpc>
              <a:spcAft>
                <a:spcPts val="600"/>
              </a:spcAft>
              <a:buFont typeface="Arial" pitchFamily="34" charset="0"/>
              <a:buNone/>
            </a:pPr>
            <a:r>
              <a:rPr lang="en-GB" altLang="de-DE" sz="2400" dirty="0" smtClean="0">
                <a:solidFill>
                  <a:srgbClr val="271585"/>
                </a:solidFill>
              </a:rPr>
              <a:t>Die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Kosten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für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Ihren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Kursbesuch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werden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zentral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vom</a:t>
            </a:r>
            <a:r>
              <a:rPr lang="en-GB" altLang="de-DE" sz="2400" dirty="0" smtClean="0">
                <a:solidFill>
                  <a:srgbClr val="271585"/>
                </a:solidFill>
              </a:rPr>
              <a:t> AMS-NÖ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gefördert</a:t>
            </a:r>
            <a:r>
              <a:rPr lang="en-GB" altLang="de-DE" sz="2400" dirty="0" smtClean="0">
                <a:solidFill>
                  <a:srgbClr val="271585"/>
                </a:solidFill>
              </a:rPr>
              <a:t>.</a:t>
            </a:r>
          </a:p>
          <a:p>
            <a:pPr marL="0" indent="0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en-GB" altLang="de-DE" sz="2400" b="1" dirty="0" err="1" smtClean="0">
                <a:solidFill>
                  <a:srgbClr val="271585"/>
                </a:solidFill>
              </a:rPr>
              <a:t>Individualförderung</a:t>
            </a:r>
            <a:endParaRPr lang="en-GB" altLang="de-DE" sz="2400" b="1" dirty="0" smtClean="0">
              <a:solidFill>
                <a:srgbClr val="271585"/>
              </a:solidFill>
            </a:endParaRPr>
          </a:p>
          <a:p>
            <a:pPr marL="0" indent="0" eaLnBrk="1" hangingPunct="1">
              <a:lnSpc>
                <a:spcPts val="3800"/>
              </a:lnSpc>
              <a:spcAft>
                <a:spcPts val="600"/>
              </a:spcAft>
              <a:buFont typeface="Arial" pitchFamily="34" charset="0"/>
              <a:buNone/>
            </a:pPr>
            <a:r>
              <a:rPr lang="en-GB" altLang="de-DE" sz="2400" dirty="0" err="1" smtClean="0">
                <a:solidFill>
                  <a:srgbClr val="271585"/>
                </a:solidFill>
              </a:rPr>
              <a:t>z.B</a:t>
            </a:r>
            <a:r>
              <a:rPr lang="en-GB" altLang="de-DE" sz="2400" dirty="0" smtClean="0">
                <a:solidFill>
                  <a:srgbClr val="271585"/>
                </a:solidFill>
              </a:rPr>
              <a:t>.: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Reisekosten</a:t>
            </a:r>
            <a:r>
              <a:rPr lang="en-GB" altLang="de-DE" sz="2400" dirty="0" smtClean="0">
                <a:solidFill>
                  <a:srgbClr val="271585"/>
                </a:solidFill>
              </a:rPr>
              <a:t>,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Kinderbetreuung</a:t>
            </a:r>
            <a:r>
              <a:rPr lang="en-GB" altLang="de-DE" sz="2400" dirty="0" smtClean="0">
                <a:solidFill>
                  <a:srgbClr val="271585"/>
                </a:solidFill>
              </a:rPr>
              <a:t>,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Existenz-sicherung</a:t>
            </a:r>
            <a:endParaRPr lang="en-GB" altLang="de-DE" sz="2400" dirty="0" smtClean="0">
              <a:solidFill>
                <a:srgbClr val="271585"/>
              </a:solidFill>
            </a:endParaRPr>
          </a:p>
          <a:p>
            <a:pPr marL="0" indent="0" eaLnBrk="1" hangingPunct="1">
              <a:lnSpc>
                <a:spcPts val="3800"/>
              </a:lnSpc>
              <a:spcAft>
                <a:spcPts val="600"/>
              </a:spcAft>
              <a:buFont typeface="Arial" pitchFamily="34" charset="0"/>
              <a:buNone/>
            </a:pPr>
            <a:r>
              <a:rPr lang="en-GB" altLang="de-DE" sz="2400" dirty="0" err="1" smtClean="0">
                <a:solidFill>
                  <a:srgbClr val="271585"/>
                </a:solidFill>
              </a:rPr>
              <a:t>Bitte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sprechen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Sie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mit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Ihrem_r</a:t>
            </a:r>
            <a:r>
              <a:rPr lang="en-GB" altLang="de-DE" sz="2400" dirty="0" smtClean="0">
                <a:solidFill>
                  <a:srgbClr val="271585"/>
                </a:solidFill>
              </a:rPr>
              <a:t> AMS-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Berater_in</a:t>
            </a:r>
            <a:r>
              <a:rPr lang="en-GB" altLang="de-DE" sz="2200" dirty="0" smtClean="0">
                <a:solidFill>
                  <a:srgbClr val="271585"/>
                </a:solidFill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9ECE87-6A21-4D2A-AA74-0D55832AE079}" type="slidenum">
              <a:rPr lang="de-AT"/>
              <a:pPr>
                <a:defRPr/>
              </a:pPr>
              <a:t>4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Förderung-Versicherung-Begehren</a:t>
            </a:r>
            <a:endParaRPr lang="de-AT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F1F34C-9792-4162-B0A8-9C675054E2CF}" type="slidenum">
              <a:rPr lang="de-AT"/>
              <a:pPr>
                <a:defRPr/>
              </a:pPr>
              <a:t>5</a:t>
            </a:fld>
            <a:endParaRPr lang="de-AT" dirty="0"/>
          </a:p>
        </p:txBody>
      </p:sp>
      <p:sp>
        <p:nvSpPr>
          <p:cNvPr id="5" name="Text Box 5"/>
          <p:cNvSpPr>
            <a:spLocks noGrp="1" noChangeArrowheads="1"/>
          </p:cNvSpPr>
          <p:nvPr>
            <p:ph idx="1"/>
          </p:nvPr>
        </p:nvSpPr>
        <p:spPr>
          <a:xfrm>
            <a:off x="755650" y="2205038"/>
            <a:ext cx="7737475" cy="3602037"/>
          </a:xfrm>
        </p:spPr>
        <p:txBody>
          <a:bodyPr>
            <a:spAutoFit/>
          </a:bodyPr>
          <a:lstStyle/>
          <a:p>
            <a:pPr marL="0" indent="0" eaLnBrk="1" hangingPunct="1">
              <a:lnSpc>
                <a:spcPts val="3800"/>
              </a:lnSpc>
              <a:spcAft>
                <a:spcPts val="600"/>
              </a:spcAft>
              <a:buFont typeface="Arial" pitchFamily="34" charset="0"/>
              <a:buNone/>
            </a:pPr>
            <a:r>
              <a:rPr lang="en-GB" altLang="de-DE" sz="2400" dirty="0" smtClean="0">
                <a:solidFill>
                  <a:srgbClr val="271585"/>
                </a:solidFill>
              </a:rPr>
              <a:t>Falls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Sie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für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Ihren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Kursbesuch</a:t>
            </a:r>
            <a:r>
              <a:rPr lang="en-GB" altLang="de-DE" sz="2400" dirty="0" smtClean="0">
                <a:solidFill>
                  <a:srgbClr val="271585"/>
                </a:solidFill>
              </a:rPr>
              <a:t> (Individual-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förderung</a:t>
            </a:r>
            <a:r>
              <a:rPr lang="en-GB" altLang="de-DE" sz="2400" dirty="0" smtClean="0">
                <a:solidFill>
                  <a:srgbClr val="271585"/>
                </a:solidFill>
              </a:rPr>
              <a:t>)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noch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kein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Begehren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gestellt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haben</a:t>
            </a:r>
            <a:r>
              <a:rPr lang="en-GB" altLang="de-DE" sz="2400" dirty="0" smtClean="0">
                <a:solidFill>
                  <a:srgbClr val="271585"/>
                </a:solidFill>
              </a:rPr>
              <a:t>, so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tun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Sie</a:t>
            </a:r>
            <a:r>
              <a:rPr lang="en-GB" altLang="de-DE" sz="2400" dirty="0" smtClean="0">
                <a:solidFill>
                  <a:srgbClr val="271585"/>
                </a:solidFill>
              </a:rPr>
              <a:t> dies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bitte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sofort</a:t>
            </a:r>
            <a:r>
              <a:rPr lang="en-GB" altLang="de-DE" sz="2400" dirty="0" smtClean="0">
                <a:solidFill>
                  <a:srgbClr val="271585"/>
                </a:solidFill>
              </a:rPr>
              <a:t>!</a:t>
            </a:r>
          </a:p>
          <a:p>
            <a:pPr marL="0" indent="0" eaLnBrk="1" hangingPunct="1">
              <a:lnSpc>
                <a:spcPts val="3800"/>
              </a:lnSpc>
              <a:spcAft>
                <a:spcPts val="600"/>
              </a:spcAft>
              <a:buFont typeface="Arial" pitchFamily="34" charset="0"/>
              <a:buNone/>
            </a:pPr>
            <a:r>
              <a:rPr lang="en-GB" altLang="de-DE" sz="2400" dirty="0" err="1" smtClean="0">
                <a:solidFill>
                  <a:srgbClr val="271585"/>
                </a:solidFill>
              </a:rPr>
              <a:t>Sie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können</a:t>
            </a:r>
            <a:r>
              <a:rPr lang="en-GB" altLang="de-DE" sz="2400" dirty="0" smtClean="0">
                <a:solidFill>
                  <a:srgbClr val="271585"/>
                </a:solidFill>
              </a:rPr>
              <a:t> das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Begehren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über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Ihr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eAMS</a:t>
            </a:r>
            <a:r>
              <a:rPr lang="en-GB" altLang="de-DE" sz="2400" dirty="0" smtClean="0">
                <a:solidFill>
                  <a:srgbClr val="271585"/>
                </a:solidFill>
              </a:rPr>
              <a:t> - 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Konto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stellen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oder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wenden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Sie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sich</a:t>
            </a:r>
            <a:r>
              <a:rPr lang="en-GB" altLang="de-DE" sz="2400" dirty="0" smtClean="0">
                <a:solidFill>
                  <a:srgbClr val="271585"/>
                </a:solidFill>
              </a:rPr>
              <a:t> an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Ihre</a:t>
            </a:r>
            <a:r>
              <a:rPr lang="en-GB" altLang="de-DE" sz="2400" dirty="0" err="1">
                <a:solidFill>
                  <a:srgbClr val="271585"/>
                </a:solidFill>
              </a:rPr>
              <a:t>_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n</a:t>
            </a:r>
            <a:r>
              <a:rPr lang="en-GB" altLang="de-DE" sz="2400" dirty="0" smtClean="0">
                <a:solidFill>
                  <a:srgbClr val="271585"/>
                </a:solidFill>
              </a:rPr>
              <a:t> AMS-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Berater_in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bzw</a:t>
            </a:r>
            <a:r>
              <a:rPr lang="en-GB" altLang="de-DE" sz="2400" dirty="0" smtClean="0">
                <a:solidFill>
                  <a:srgbClr val="271585"/>
                </a:solidFill>
              </a:rPr>
              <a:t>.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Kursbetreuer_n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oder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Trainer_in</a:t>
            </a:r>
            <a:r>
              <a:rPr lang="en-GB" altLang="de-DE" sz="2400" dirty="0" smtClean="0">
                <a:solidFill>
                  <a:srgbClr val="271585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Versicherung</a:t>
            </a:r>
            <a:endParaRPr lang="de-AT" alt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de-DE" sz="2400" b="1" dirty="0">
                <a:solidFill>
                  <a:srgbClr val="271585"/>
                </a:solidFill>
              </a:rPr>
              <a:t>Versicherung während Ihres Kursbesuchs</a:t>
            </a:r>
          </a:p>
          <a:p>
            <a:pPr marL="0" indent="0" eaLnBrk="1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de-DE" sz="2400" dirty="0">
                <a:solidFill>
                  <a:srgbClr val="271585"/>
                </a:solidFill>
              </a:rPr>
              <a:t>Ihre Sozialversicherung enthält: 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buFont typeface="Arial" charset="0"/>
              <a:buChar char="&gt;"/>
              <a:defRPr/>
            </a:pPr>
            <a:r>
              <a:rPr lang="de-DE" sz="2400" dirty="0">
                <a:solidFill>
                  <a:srgbClr val="271585"/>
                </a:solidFill>
              </a:rPr>
              <a:t>Unfallversicherung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buFont typeface="Arial" charset="0"/>
              <a:buChar char="&gt;"/>
              <a:defRPr/>
            </a:pPr>
            <a:r>
              <a:rPr lang="de-DE" sz="2400" dirty="0">
                <a:solidFill>
                  <a:srgbClr val="271585"/>
                </a:solidFill>
              </a:rPr>
              <a:t>Krankenversicherung</a:t>
            </a:r>
          </a:p>
          <a:p>
            <a:pPr marL="0" indent="0" eaLnBrk="1" hangingPunct="1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de-DE" sz="1600" dirty="0">
                <a:solidFill>
                  <a:srgbClr val="271585"/>
                </a:solidFill>
              </a:rPr>
              <a:t>Nur bei Anspruch auf Leistungen nach AlVG oder AMSG (ALG, NH, DLU).</a:t>
            </a:r>
            <a:endParaRPr lang="de-AT" sz="1600" dirty="0">
              <a:solidFill>
                <a:srgbClr val="271585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6B8602-68A3-4E1E-AB16-8367B222B9E2}" type="slidenum">
              <a:rPr lang="de-AT"/>
              <a:pPr>
                <a:defRPr/>
              </a:pPr>
              <a:t>6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Abwesenheiten</a:t>
            </a:r>
            <a:endParaRPr lang="de-AT" altLang="de-DE" smtClean="0"/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755650" y="2060575"/>
            <a:ext cx="7737475" cy="3671888"/>
          </a:xfrm>
        </p:spPr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de-DE" altLang="de-DE" sz="2000" dirty="0" smtClean="0">
                <a:solidFill>
                  <a:srgbClr val="271585"/>
                </a:solidFill>
              </a:rPr>
              <a:t>Jede Abwesenheit muss bis spätestens 09.00 Uhr</a:t>
            </a:r>
            <a:br>
              <a:rPr lang="de-DE" altLang="de-DE" sz="2000" dirty="0" smtClean="0">
                <a:solidFill>
                  <a:srgbClr val="271585"/>
                </a:solidFill>
              </a:rPr>
            </a:br>
            <a:r>
              <a:rPr lang="de-DE" altLang="de-DE" sz="2000" dirty="0" smtClean="0">
                <a:solidFill>
                  <a:srgbClr val="271585"/>
                </a:solidFill>
              </a:rPr>
              <a:t>bei Ihrem Kursinstitut gemeldet werden</a:t>
            </a:r>
            <a:r>
              <a:rPr lang="en-GB" altLang="de-DE" sz="2000" dirty="0" smtClean="0">
                <a:solidFill>
                  <a:srgbClr val="271585"/>
                </a:solidFill>
              </a:rPr>
              <a:t>.</a:t>
            </a:r>
          </a:p>
          <a:p>
            <a:pPr eaLnBrk="1" hangingPunct="1">
              <a:spcAft>
                <a:spcPct val="50000"/>
              </a:spcAft>
            </a:pPr>
            <a:r>
              <a:rPr lang="de-DE" altLang="de-DE" sz="2000" dirty="0" smtClean="0">
                <a:solidFill>
                  <a:srgbClr val="271585"/>
                </a:solidFill>
              </a:rPr>
              <a:t>Für jede Abwesenheit ist eine Bestätigung</a:t>
            </a:r>
            <a:br>
              <a:rPr lang="de-DE" altLang="de-DE" sz="2000" dirty="0" smtClean="0">
                <a:solidFill>
                  <a:srgbClr val="271585"/>
                </a:solidFill>
              </a:rPr>
            </a:br>
            <a:r>
              <a:rPr lang="de-DE" altLang="de-DE" sz="2000" dirty="0" smtClean="0">
                <a:solidFill>
                  <a:srgbClr val="271585"/>
                </a:solidFill>
              </a:rPr>
              <a:t> erforderlich.</a:t>
            </a:r>
          </a:p>
          <a:p>
            <a:pPr eaLnBrk="1" hangingPunct="1">
              <a:spcAft>
                <a:spcPct val="50000"/>
              </a:spcAft>
            </a:pPr>
            <a:r>
              <a:rPr lang="de-DE" altLang="de-DE" sz="2000" dirty="0" smtClean="0">
                <a:solidFill>
                  <a:srgbClr val="271585"/>
                </a:solidFill>
              </a:rPr>
              <a:t>Arztbestätigungen auch bei nur 1 Tag Krankenstand</a:t>
            </a:r>
          </a:p>
          <a:p>
            <a:pPr eaLnBrk="1" hangingPunct="1">
              <a:spcAft>
                <a:spcPct val="50000"/>
              </a:spcAft>
            </a:pPr>
            <a:r>
              <a:rPr lang="de-DE" altLang="de-DE" sz="2000" dirty="0" smtClean="0">
                <a:solidFill>
                  <a:srgbClr val="271585"/>
                </a:solidFill>
              </a:rPr>
              <a:t>Rückmeldung nach einem Krankenstand sofort und</a:t>
            </a:r>
            <a:br>
              <a:rPr lang="de-DE" altLang="de-DE" sz="2000" dirty="0" smtClean="0">
                <a:solidFill>
                  <a:srgbClr val="271585"/>
                </a:solidFill>
              </a:rPr>
            </a:br>
            <a:r>
              <a:rPr lang="de-DE" altLang="de-DE" sz="2000" dirty="0" smtClean="0">
                <a:solidFill>
                  <a:srgbClr val="271585"/>
                </a:solidFill>
              </a:rPr>
              <a:t>nur im Kurs.</a:t>
            </a:r>
          </a:p>
          <a:p>
            <a:pPr eaLnBrk="1" hangingPunct="1">
              <a:spcAft>
                <a:spcPct val="50000"/>
              </a:spcAft>
            </a:pPr>
            <a:r>
              <a:rPr lang="de-DE" altLang="de-DE" sz="2000" dirty="0" smtClean="0">
                <a:solidFill>
                  <a:srgbClr val="271585"/>
                </a:solidFill>
              </a:rPr>
              <a:t>Nicht </a:t>
            </a:r>
            <a:r>
              <a:rPr lang="de-DE" altLang="de-DE" sz="2000" dirty="0" smtClean="0">
                <a:solidFill>
                  <a:srgbClr val="271585"/>
                </a:solidFill>
              </a:rPr>
              <a:t>entschuldigte Abwesenheiten führen zum Verlust Ihres Leistungsbezuges!</a:t>
            </a:r>
            <a:endParaRPr lang="de-AT" altLang="de-DE" sz="2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A83742-1009-4F4A-8962-CC0C7BC0505D}" type="slidenum">
              <a:rPr lang="de-AT" smtClean="0"/>
              <a:pPr>
                <a:defRPr/>
              </a:pPr>
              <a:t>7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Jobsuche während des Kursbesuchs</a:t>
            </a:r>
            <a:endParaRPr lang="de-AT" altLang="de-DE" smtClean="0"/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GB" altLang="de-DE" dirty="0" err="1" smtClean="0">
                <a:solidFill>
                  <a:srgbClr val="271585"/>
                </a:solidFill>
              </a:rPr>
              <a:t>Jobsuche</a:t>
            </a:r>
            <a:endParaRPr lang="en-GB" altLang="de-DE" dirty="0" smtClean="0">
              <a:solidFill>
                <a:srgbClr val="271585"/>
              </a:solidFill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en-GB" altLang="de-DE" dirty="0" smtClean="0">
                <a:solidFill>
                  <a:srgbClr val="271585"/>
                </a:solidFill>
              </a:rPr>
              <a:t>		AMS Homepage</a:t>
            </a:r>
          </a:p>
          <a:p>
            <a:pPr marL="2606675" lvl="4" indent="-273050" eaLnBrk="1" hangingPunct="1">
              <a:spcBef>
                <a:spcPct val="0"/>
              </a:spcBef>
            </a:pPr>
            <a:r>
              <a:rPr lang="en-GB" altLang="de-DE" sz="2400" dirty="0" smtClean="0">
                <a:solidFill>
                  <a:srgbClr val="271585"/>
                </a:solidFill>
                <a:latin typeface="AMS" pitchFamily="34" charset="0"/>
              </a:rPr>
              <a:t> www.ams.at</a:t>
            </a:r>
          </a:p>
          <a:p>
            <a:pPr marL="2606675" lvl="4" indent="-273050" eaLnBrk="1" hangingPunct="1">
              <a:spcBef>
                <a:spcPct val="0"/>
              </a:spcBef>
            </a:pPr>
            <a:r>
              <a:rPr lang="en-GB" altLang="de-DE" sz="2400" dirty="0" smtClean="0">
                <a:solidFill>
                  <a:srgbClr val="271585"/>
                </a:solidFill>
                <a:latin typeface="AMS" pitchFamily="34" charset="0"/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  <a:latin typeface="AMS" pitchFamily="34" charset="0"/>
              </a:rPr>
              <a:t>eJob</a:t>
            </a:r>
            <a:r>
              <a:rPr lang="en-GB" altLang="de-DE" sz="2400" dirty="0" smtClean="0">
                <a:solidFill>
                  <a:srgbClr val="271585"/>
                </a:solidFill>
                <a:latin typeface="AMS" pitchFamily="34" charset="0"/>
              </a:rPr>
              <a:t>-Room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GB" altLang="de-DE" sz="2400" dirty="0" err="1" smtClean="0">
                <a:solidFill>
                  <a:srgbClr val="271585"/>
                </a:solidFill>
              </a:rPr>
              <a:t>Ihr</a:t>
            </a:r>
            <a:r>
              <a:rPr lang="en-GB" altLang="de-DE" sz="2400" dirty="0" err="1">
                <a:solidFill>
                  <a:srgbClr val="271585"/>
                </a:solidFill>
              </a:rPr>
              <a:t>_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Trainer_in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unterstützt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Sie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gerne</a:t>
            </a:r>
            <a:r>
              <a:rPr lang="en-GB" altLang="de-DE" sz="2400" dirty="0" smtClean="0">
                <a:solidFill>
                  <a:srgbClr val="271585"/>
                </a:solidFill>
              </a:rPr>
              <a:t>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bei</a:t>
            </a:r>
            <a:r>
              <a:rPr lang="en-GB" altLang="de-DE" sz="2400" dirty="0" smtClean="0">
                <a:solidFill>
                  <a:srgbClr val="271585"/>
                </a:solidFill>
              </a:rPr>
              <a:t>: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Jobrecherchen</a:t>
            </a:r>
            <a:r>
              <a:rPr lang="en-GB" altLang="de-DE" sz="2400" dirty="0" smtClean="0">
                <a:solidFill>
                  <a:srgbClr val="271585"/>
                </a:solidFill>
              </a:rPr>
              <a:t>, </a:t>
            </a:r>
            <a:r>
              <a:rPr lang="en-GB" altLang="de-DE" sz="2400" dirty="0" err="1" smtClean="0">
                <a:solidFill>
                  <a:srgbClr val="271585"/>
                </a:solidFill>
              </a:rPr>
              <a:t>Lebenslauf</a:t>
            </a:r>
            <a:r>
              <a:rPr lang="en-GB" altLang="de-DE" sz="2400" dirty="0" smtClean="0">
                <a:solidFill>
                  <a:srgbClr val="271585"/>
                </a:solidFill>
              </a:rPr>
              <a:t>,</a:t>
            </a:r>
            <a:br>
              <a:rPr lang="en-GB" altLang="de-DE" sz="2400" dirty="0" smtClean="0">
                <a:solidFill>
                  <a:srgbClr val="271585"/>
                </a:solidFill>
              </a:rPr>
            </a:br>
            <a:r>
              <a:rPr lang="en-GB" altLang="de-DE" sz="2400" dirty="0" err="1" smtClean="0">
                <a:solidFill>
                  <a:srgbClr val="271585"/>
                </a:solidFill>
              </a:rPr>
              <a:t>Bewerbung</a:t>
            </a:r>
            <a:r>
              <a:rPr lang="en-GB" altLang="de-DE" sz="2400" dirty="0" smtClean="0">
                <a:solidFill>
                  <a:srgbClr val="271585"/>
                </a:solidFill>
              </a:rPr>
              <a:t>,...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de-AT" alt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978E90-2AB6-4225-8CC4-EEC65BF1688A}" type="slidenum">
              <a:rPr lang="de-AT" smtClean="0"/>
              <a:pPr>
                <a:defRPr/>
              </a:pPr>
              <a:t>8</a:t>
            </a:fld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Vorlage_weißer Boge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3200" b="1" i="0" u="none" strike="noStrike" cap="none" normalizeH="0" baseline="0" smtClean="0">
            <a:ln>
              <a:noFill/>
            </a:ln>
            <a:solidFill>
              <a:srgbClr val="DE0000"/>
            </a:solidFill>
            <a:effectLst/>
            <a:latin typeface="A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altLang="de-DE" sz="3200" b="1" i="0" u="none" strike="noStrike" cap="none" normalizeH="0" baseline="0" smtClean="0">
            <a:ln>
              <a:noFill/>
            </a:ln>
            <a:solidFill>
              <a:srgbClr val="DE0000"/>
            </a:solidFill>
            <a:effectLst/>
            <a:latin typeface="AMS" pitchFamily="34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Vorlage_weißer Bogen</Template>
  <TotalTime>0</TotalTime>
  <Words>441</Words>
  <Application>Microsoft Office PowerPoint</Application>
  <PresentationFormat>Bildschirmpräsentation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AMS</vt:lpstr>
      <vt:lpstr>Arial</vt:lpstr>
      <vt:lpstr>Wingdings</vt:lpstr>
      <vt:lpstr>PowerPoint Vorlage_weißer Bogen</vt:lpstr>
      <vt:lpstr>Aus- und Weiterbildung Kurseröffnung</vt:lpstr>
      <vt:lpstr>AMS NÖ - Förderung</vt:lpstr>
      <vt:lpstr>Auftraggeber Veranstalter</vt:lpstr>
      <vt:lpstr>Individuelle Situation</vt:lpstr>
      <vt:lpstr>Förderung</vt:lpstr>
      <vt:lpstr>Förderung-Versicherung-Begehren</vt:lpstr>
      <vt:lpstr>Versicherung</vt:lpstr>
      <vt:lpstr>Abwesenheiten</vt:lpstr>
      <vt:lpstr>Jobsuche während des Kursbesuchs</vt:lpstr>
      <vt:lpstr>Weiterbildung nach diesem Kurs</vt:lpstr>
      <vt:lpstr>Kursabschluss</vt:lpstr>
      <vt:lpstr>Kursabschluss Zertifikat</vt:lpstr>
      <vt:lpstr>Anregung, Feedback</vt:lpstr>
      <vt:lpstr>Alles Gute!</vt:lpstr>
      <vt:lpstr>Weitere Informationen über das AMS  finden Sie auch im Internet unter:   </vt:lpstr>
    </vt:vector>
  </TitlesOfParts>
  <Company>Arbeitsmarktservice 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Clara Kobler</dc:creator>
  <cp:lastModifiedBy>Susanne Oellerer</cp:lastModifiedBy>
  <cp:revision>15</cp:revision>
  <cp:lastPrinted>2016-09-15T08:21:47Z</cp:lastPrinted>
  <dcterms:created xsi:type="dcterms:W3CDTF">2016-06-09T06:52:04Z</dcterms:created>
  <dcterms:modified xsi:type="dcterms:W3CDTF">2022-01-17T09:02:55Z</dcterms:modified>
</cp:coreProperties>
</file>